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33" r:id="rId1"/>
    <p:sldMasterId id="2147483825" r:id="rId2"/>
    <p:sldMasterId id="2147483841" r:id="rId3"/>
    <p:sldMasterId id="2147483846" r:id="rId4"/>
  </p:sldMasterIdLst>
  <p:notesMasterIdLst>
    <p:notesMasterId r:id="rId59"/>
  </p:notesMasterIdLst>
  <p:handoutMasterIdLst>
    <p:handoutMasterId r:id="rId60"/>
  </p:handoutMasterIdLst>
  <p:sldIdLst>
    <p:sldId id="256" r:id="rId5"/>
    <p:sldId id="603" r:id="rId6"/>
    <p:sldId id="609" r:id="rId7"/>
    <p:sldId id="637" r:id="rId8"/>
    <p:sldId id="638" r:id="rId9"/>
    <p:sldId id="694" r:id="rId10"/>
    <p:sldId id="677" r:id="rId11"/>
    <p:sldId id="652" r:id="rId12"/>
    <p:sldId id="639" r:id="rId13"/>
    <p:sldId id="642" r:id="rId14"/>
    <p:sldId id="640" r:id="rId15"/>
    <p:sldId id="641" r:id="rId16"/>
    <p:sldId id="643" r:id="rId17"/>
    <p:sldId id="651" r:id="rId18"/>
    <p:sldId id="695" r:id="rId19"/>
    <p:sldId id="696" r:id="rId20"/>
    <p:sldId id="689" r:id="rId21"/>
    <p:sldId id="653" r:id="rId22"/>
    <p:sldId id="690" r:id="rId23"/>
    <p:sldId id="691" r:id="rId24"/>
    <p:sldId id="692" r:id="rId25"/>
    <p:sldId id="645" r:id="rId26"/>
    <p:sldId id="660" r:id="rId27"/>
    <p:sldId id="649" r:id="rId28"/>
    <p:sldId id="693" r:id="rId29"/>
    <p:sldId id="681" r:id="rId30"/>
    <p:sldId id="664" r:id="rId31"/>
    <p:sldId id="627" r:id="rId32"/>
    <p:sldId id="647" r:id="rId33"/>
    <p:sldId id="706" r:id="rId34"/>
    <p:sldId id="707" r:id="rId35"/>
    <p:sldId id="708" r:id="rId36"/>
    <p:sldId id="661" r:id="rId37"/>
    <p:sldId id="662" r:id="rId38"/>
    <p:sldId id="616" r:id="rId39"/>
    <p:sldId id="648" r:id="rId40"/>
    <p:sldId id="701" r:id="rId41"/>
    <p:sldId id="671" r:id="rId42"/>
    <p:sldId id="700" r:id="rId43"/>
    <p:sldId id="699" r:id="rId44"/>
    <p:sldId id="698" r:id="rId45"/>
    <p:sldId id="654" r:id="rId46"/>
    <p:sldId id="682" r:id="rId47"/>
    <p:sldId id="665" r:id="rId48"/>
    <p:sldId id="697" r:id="rId49"/>
    <p:sldId id="670" r:id="rId50"/>
    <p:sldId id="633" r:id="rId51"/>
    <p:sldId id="666" r:id="rId52"/>
    <p:sldId id="668" r:id="rId53"/>
    <p:sldId id="667" r:id="rId54"/>
    <p:sldId id="636" r:id="rId55"/>
    <p:sldId id="669" r:id="rId56"/>
    <p:sldId id="613" r:id="rId57"/>
    <p:sldId id="686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  <a:srgbClr val="FF7C80"/>
    <a:srgbClr val="E5801B"/>
    <a:srgbClr val="00642D"/>
    <a:srgbClr val="5BFFA5"/>
    <a:srgbClr val="99FF66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7525" autoAdjust="0"/>
  </p:normalViewPr>
  <p:slideViewPr>
    <p:cSldViewPr snapToGrid="0">
      <p:cViewPr varScale="1">
        <p:scale>
          <a:sx n="103" d="100"/>
          <a:sy n="103" d="100"/>
        </p:scale>
        <p:origin x="17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7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Jia" userId="c7647f7ae642c6ff" providerId="LiveId" clId="{1BF05E95-7F02-436B-B2BB-38C684775F87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7043-2272-43D1-A665-D8F0716C510C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F2329-799F-4FBF-A15D-CF4B4BBC6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9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7E4CB-C9D9-4737-98BF-8AFD7CB18D4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5229-64BF-4BC3-AB2C-6B7C0F75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67544" y="1268760"/>
            <a:ext cx="8280920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0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7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02007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6020072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2007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A498-9BF2-BE44-ABB6-A6BF52F0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331640" y="260648"/>
            <a:ext cx="71265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14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67544" y="1268760"/>
            <a:ext cx="8280920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7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ith Logo and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82609"/>
            <a:ext cx="7416824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77846"/>
            <a:ext cx="2088232" cy="2102309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863588" y="1484784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56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310608"/>
            <a:ext cx="7416824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1916832"/>
            <a:ext cx="2088232" cy="2102309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7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261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A8AC-554F-3149-922C-70AB1C54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17" y="1484784"/>
            <a:ext cx="417908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244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9A81-9C18-D44D-BA9E-1A435A37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8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103439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C0A0-7990-014E-9B41-3619376C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ith Logo and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82609"/>
            <a:ext cx="7416824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77846"/>
            <a:ext cx="2088232" cy="2102309"/>
          </a:xfrm>
          <a:prstGeom prst="rect">
            <a:avLst/>
          </a:prstGeom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863588" y="1484784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944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4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02007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6020072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2007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A498-9BF2-BE44-ABB6-A6BF52F0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1331640" y="260648"/>
            <a:ext cx="71265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78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4310608"/>
            <a:ext cx="7416824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884" y="2387618"/>
            <a:ext cx="2088232" cy="2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863D-2C1F-4542-9738-E0D7957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52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CB10-012C-5540-8C5A-ACE98284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261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A8AC-554F-3149-922C-70AB1C54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17" y="1484784"/>
            <a:ext cx="417908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244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9A81-9C18-D44D-BA9E-1A435A37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16632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103439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C0A0-7990-014E-9B41-3619376C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2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AEEB-4B3A-9F43-978A-9A2CDCB3F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809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81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46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125760" cy="685800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4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8" r:id="rId2"/>
    <p:sldLayoutId id="2147483840" r:id="rId3"/>
    <p:sldLayoutId id="214748383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60648"/>
            <a:ext cx="7416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1331640" y="1262823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1520" y="302242"/>
            <a:ext cx="960046" cy="966518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809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1976"/>
            <a:ext cx="1331640" cy="2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8396"/>
            <a:ext cx="28956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60648"/>
            <a:ext cx="7416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80920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81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464" y="64281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Lucida Sans" pitchFamily="34" charset="0"/>
                <a:ea typeface="ＭＳ Ｐゴシック" pitchFamily="-111" charset="-128"/>
                <a:cs typeface="Lucida Sans" pitchFamily="34" charset="0"/>
              </a:defRPr>
            </a:lvl1pPr>
          </a:lstStyle>
          <a:p>
            <a:pPr>
              <a:defRPr/>
            </a:pPr>
            <a:fld id="{24C4B88E-4908-1A4A-ABD0-990281AF75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331640" y="1262823"/>
            <a:ext cx="7416824" cy="0"/>
          </a:xfrm>
          <a:prstGeom prst="line">
            <a:avLst/>
          </a:prstGeom>
          <a:noFill/>
          <a:ln w="19050">
            <a:solidFill>
              <a:srgbClr val="A400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125760" cy="6858000"/>
          </a:xfrm>
          <a:prstGeom prst="rect">
            <a:avLst/>
          </a:prstGeom>
          <a:solidFill>
            <a:srgbClr val="A4001D"/>
          </a:solidFill>
          <a:ln w="9525">
            <a:solidFill>
              <a:srgbClr val="861B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302242"/>
            <a:ext cx="960046" cy="9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0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/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6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2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charset="0"/>
        <a:buChar char="•"/>
        <a:defRPr sz="1400" b="0">
          <a:solidFill>
            <a:schemeClr val="tx1"/>
          </a:solidFill>
          <a:latin typeface="Century Gothic" panose="020B0502020202020204" pitchFamily="34" charset="0"/>
          <a:ea typeface="ＭＳ Ｐゴシック" pitchFamily="-112" charset="-128"/>
          <a:cs typeface="Century Gothic" panose="020B0502020202020204" pitchFamily="34" charset="0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861B15"/>
        </a:buClr>
        <a:buFont typeface="Times" pitchFamily="-112" charset="0"/>
        <a:buChar char="•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62" y="416468"/>
            <a:ext cx="8054076" cy="1718571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Delete, Retrieve, Generate: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A  Simple Approach to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Sentiment and Style Transfer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98763" y="4925996"/>
            <a:ext cx="8519311" cy="14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-112" charset="-128"/>
                <a:cs typeface="Lucida Sans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r>
              <a:rPr lang="en-US" sz="2400" kern="0" dirty="0" err="1">
                <a:latin typeface="Century Gothic" panose="020B0502020202020204" pitchFamily="34" charset="0"/>
              </a:rPr>
              <a:t>Juncen</a:t>
            </a:r>
            <a:r>
              <a:rPr lang="en-US" sz="2400" kern="0" dirty="0">
                <a:latin typeface="Century Gothic" panose="020B0502020202020204" pitchFamily="34" charset="0"/>
              </a:rPr>
              <a:t> Li</a:t>
            </a:r>
            <a:r>
              <a:rPr lang="en-US" sz="2400" kern="0" baseline="30000" dirty="0">
                <a:latin typeface="Century Gothic" panose="020B0502020202020204" pitchFamily="34" charset="0"/>
              </a:rPr>
              <a:t>1</a:t>
            </a:r>
            <a:r>
              <a:rPr lang="en-US" sz="2400" kern="0" dirty="0">
                <a:latin typeface="Century Gothic" panose="020B0502020202020204" pitchFamily="34" charset="0"/>
              </a:rPr>
              <a:t>, Robin Jia</a:t>
            </a:r>
            <a:r>
              <a:rPr lang="en-US" sz="2400" kern="0" baseline="30000" dirty="0">
                <a:latin typeface="Century Gothic" panose="020B0502020202020204" pitchFamily="34" charset="0"/>
              </a:rPr>
              <a:t>2</a:t>
            </a:r>
            <a:r>
              <a:rPr lang="en-US" sz="2400" kern="0" dirty="0">
                <a:latin typeface="Century Gothic" panose="020B0502020202020204" pitchFamily="34" charset="0"/>
              </a:rPr>
              <a:t>, He He</a:t>
            </a:r>
            <a:r>
              <a:rPr lang="en-US" sz="2400" kern="0" baseline="30000" dirty="0">
                <a:latin typeface="Century Gothic" panose="020B0502020202020204" pitchFamily="34" charset="0"/>
              </a:rPr>
              <a:t>2</a:t>
            </a:r>
            <a:r>
              <a:rPr lang="en-US" sz="2400" kern="0" dirty="0">
                <a:latin typeface="Century Gothic" panose="020B0502020202020204" pitchFamily="34" charset="0"/>
              </a:rPr>
              <a:t>, and Percy Liang</a:t>
            </a:r>
            <a:r>
              <a:rPr lang="en-US" sz="2400" kern="0" baseline="30000" dirty="0">
                <a:latin typeface="Century Gothic" panose="020B0502020202020204" pitchFamily="34" charset="0"/>
              </a:rPr>
              <a:t>2</a:t>
            </a:r>
          </a:p>
          <a:p>
            <a:r>
              <a:rPr lang="en-US" sz="2400" kern="0" baseline="30000" dirty="0">
                <a:latin typeface="Century Gothic" panose="020B0502020202020204" pitchFamily="34" charset="0"/>
              </a:rPr>
              <a:t>1</a:t>
            </a:r>
            <a:r>
              <a:rPr lang="en-US" sz="2400" kern="0" dirty="0">
                <a:latin typeface="Century Gothic" panose="020B0502020202020204" pitchFamily="34" charset="0"/>
              </a:rPr>
              <a:t>Tencent     </a:t>
            </a:r>
            <a:r>
              <a:rPr lang="en-US" sz="2400" kern="0" baseline="30000" dirty="0">
                <a:latin typeface="Century Gothic" panose="020B0502020202020204" pitchFamily="34" charset="0"/>
              </a:rPr>
              <a:t>2</a:t>
            </a:r>
            <a:r>
              <a:rPr lang="en-US" sz="2400" kern="0" dirty="0">
                <a:latin typeface="Century Gothic" panose="020B0502020202020204" pitchFamily="34" charset="0"/>
              </a:rPr>
              <a:t>Stanford University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29988" r="24958" b="30539"/>
          <a:stretch/>
        </p:blipFill>
        <p:spPr>
          <a:xfrm>
            <a:off x="654221" y="4056793"/>
            <a:ext cx="1298521" cy="13716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s://hhexiy.github.io/figures/me2016-h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13259" r="13511" b="20238"/>
          <a:stretch/>
        </p:blipFill>
        <p:spPr bwMode="auto">
          <a:xfrm>
            <a:off x="5406320" y="4064423"/>
            <a:ext cx="1320303" cy="13716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rcy lia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8" t="544" r="271" b="33261"/>
          <a:stretch/>
        </p:blipFill>
        <p:spPr bwMode="auto">
          <a:xfrm>
            <a:off x="7173170" y="4064423"/>
            <a:ext cx="1324688" cy="13716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308199" y="4056793"/>
            <a:ext cx="1371600" cy="1371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9310" y="4511760"/>
            <a:ext cx="124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(Me)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auto-encoder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215" y="4774236"/>
            <a:ext cx="40895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beignets were tasty.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5159" y="4755472"/>
            <a:ext cx="40895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beignets were tasty.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9626" y="1826832"/>
            <a:ext cx="2634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latin typeface="Century Gothic" panose="020B0502020202020204" pitchFamily="34" charset="0"/>
                <a:ea typeface="ＭＳ Ｐゴシック" pitchFamily="-112" charset="-128"/>
              </a:rPr>
              <a:t>Target=</a:t>
            </a: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positive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70368" y="6428184"/>
            <a:ext cx="42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Shen et al. (2017); Fu et al. (2018)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10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auto-encoder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215" y="4774236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5159" y="4755472"/>
            <a:ext cx="37000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tasty.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9626" y="1826832"/>
            <a:ext cx="2634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latin typeface="Century Gothic" panose="020B0502020202020204" pitchFamily="34" charset="0"/>
                <a:ea typeface="ＭＳ Ｐゴシック" pitchFamily="-112" charset="-128"/>
              </a:rPr>
              <a:t>Target=</a:t>
            </a: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positive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31836" y="3977031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7011809" y="4093937"/>
            <a:ext cx="7761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latin typeface="Century Gothic" panose="020B0502020202020204" pitchFamily="34" charset="0"/>
                <a:ea typeface="ＭＳ Ｐゴシック" pitchFamily="-112" charset="-128"/>
              </a:rPr>
              <a:t>???</a:t>
            </a:r>
            <a:endParaRPr lang="en-US" sz="2600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368" y="6428184"/>
            <a:ext cx="42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Shen et al. (2017); Fu et al. (2018)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00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auto-encoder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215" y="4774236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5159" y="4755472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9626" y="1826832"/>
            <a:ext cx="2634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latin typeface="Century Gothic" panose="020B0502020202020204" pitchFamily="34" charset="0"/>
                <a:ea typeface="ＭＳ Ｐゴシック" pitchFamily="-112" charset="-128"/>
              </a:rPr>
              <a:t>Target=</a:t>
            </a: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positive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331640" y="5425937"/>
            <a:ext cx="7032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b="1" kern="0" dirty="0">
                <a:latin typeface="Century Gothic" panose="020B0502020202020204" pitchFamily="34" charset="0"/>
                <a:ea typeface="ＭＳ Ｐゴシック" pitchFamily="-112" charset="-128"/>
              </a:rPr>
              <a:t>Can copy input and ignore target attribute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368" y="6428184"/>
            <a:ext cx="42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Shen et al. (2017); Fu et al. (2018)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36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content separation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215" y="4774236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5159" y="4755472"/>
            <a:ext cx="37000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</a:t>
            </a:r>
            <a:r>
              <a:rPr lang="en-US" sz="2600" i="1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tasty.</a:t>
            </a:r>
            <a:endParaRPr lang="en-US" sz="2600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9626" y="1826832"/>
            <a:ext cx="2634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 smtClean="0">
                <a:latin typeface="Century Gothic" panose="020B0502020202020204" pitchFamily="34" charset="0"/>
                <a:ea typeface="ＭＳ Ｐゴシック" pitchFamily="-112" charset="-128"/>
              </a:rPr>
              <a:t>Target=</a:t>
            </a:r>
            <a:r>
              <a:rPr lang="en-US" sz="2600" i="1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positive</a:t>
            </a:r>
            <a:endParaRPr lang="en-US" sz="2600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06682" y="1482345"/>
            <a:ext cx="232542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Adversarial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Discriminator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928872" y="2386372"/>
            <a:ext cx="505560" cy="4659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973501" y="5487932"/>
            <a:ext cx="75953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b="1" kern="0" dirty="0" smtClean="0">
                <a:latin typeface="Century Gothic" panose="020B0502020202020204" pitchFamily="34" charset="0"/>
                <a:ea typeface="ＭＳ Ｐゴシック" pitchFamily="-112" charset="-128"/>
              </a:rPr>
              <a:t>Make discriminator unable to predict </a:t>
            </a:r>
            <a:r>
              <a:rPr lang="en-US" sz="2600" b="1" kern="0" dirty="0">
                <a:latin typeface="Century Gothic" panose="020B0502020202020204" pitchFamily="34" charset="0"/>
                <a:ea typeface="ＭＳ Ｐゴシック" pitchFamily="-112" charset="-128"/>
              </a:rPr>
              <a:t>attribute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368" y="6428184"/>
            <a:ext cx="42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Shen et al. (2017); Fu et al. (2018)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16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37606"/>
            <a:ext cx="8280920" cy="26997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Input: </a:t>
            </a:r>
            <a:r>
              <a:rPr lang="en-US" i="1" dirty="0">
                <a:solidFill>
                  <a:srgbClr val="C00000"/>
                </a:solidFill>
              </a:rPr>
              <a:t>“Think twice -- this place is a dump.”</a:t>
            </a:r>
          </a:p>
          <a:p>
            <a:pPr marL="0" indent="0">
              <a:buNone/>
            </a:pPr>
            <a:r>
              <a:rPr lang="en-US" dirty="0"/>
              <a:t>Output: </a:t>
            </a:r>
            <a:r>
              <a:rPr lang="en-US" i="1" dirty="0">
                <a:solidFill>
                  <a:srgbClr val="0070C0"/>
                </a:solidFill>
              </a:rPr>
              <a:t>“Think twice -- this place is a dump.”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1034" y="2068365"/>
            <a:ext cx="3638443" cy="724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No Attribute Transfer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1823106"/>
            <a:ext cx="1007011" cy="1003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08" y="1823106"/>
            <a:ext cx="1008952" cy="1005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42" y="146741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1034" y="2068365"/>
            <a:ext cx="3638443" cy="724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Content changed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60" y="1559099"/>
            <a:ext cx="2125344" cy="1383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42" y="1467412"/>
            <a:ext cx="1714500" cy="17145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7544" y="3537606"/>
            <a:ext cx="8280920" cy="26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Input: </a:t>
            </a:r>
            <a:r>
              <a:rPr lang="en-US" i="1" dirty="0">
                <a:solidFill>
                  <a:srgbClr val="C00000"/>
                </a:solidFill>
              </a:rPr>
              <a:t>“The queen bed was horrible!”</a:t>
            </a:r>
          </a:p>
          <a:p>
            <a:pPr marL="0" indent="0">
              <a:buNone/>
            </a:pPr>
            <a:r>
              <a:rPr lang="en-US" dirty="0"/>
              <a:t>Output: </a:t>
            </a:r>
            <a:r>
              <a:rPr lang="en-US" i="1" dirty="0">
                <a:solidFill>
                  <a:srgbClr val="0070C0"/>
                </a:solidFill>
              </a:rPr>
              <a:t>“The </a:t>
            </a:r>
            <a:r>
              <a:rPr lang="en-US" b="1" i="1" dirty="0">
                <a:solidFill>
                  <a:srgbClr val="0070C0"/>
                </a:solidFill>
              </a:rPr>
              <a:t>seafood part </a:t>
            </a:r>
            <a:r>
              <a:rPr lang="en-US" i="1" dirty="0">
                <a:solidFill>
                  <a:srgbClr val="0070C0"/>
                </a:solidFill>
              </a:rPr>
              <a:t>was wonderful!”</a:t>
            </a:r>
          </a:p>
        </p:txBody>
      </p:sp>
    </p:spTree>
    <p:extLst>
      <p:ext uri="{BB962C8B-B14F-4D97-AF65-F5344CB8AC3E}">
        <p14:creationId xmlns:p14="http://schemas.microsoft.com/office/powerpoint/2010/main" val="27655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77" y="1436967"/>
            <a:ext cx="1623547" cy="1775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1034" y="2068365"/>
            <a:ext cx="3638443" cy="724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Poor grammar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42" y="1467412"/>
            <a:ext cx="1714500" cy="17145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3537606"/>
            <a:ext cx="8280920" cy="26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Input: </a:t>
            </a:r>
            <a:r>
              <a:rPr lang="en-US" i="1" dirty="0">
                <a:solidFill>
                  <a:srgbClr val="C00000"/>
                </a:solidFill>
              </a:rPr>
              <a:t>“Simply, there are far superior places to go for sushi.”</a:t>
            </a:r>
          </a:p>
          <a:p>
            <a:pPr marL="0" indent="0">
              <a:buNone/>
            </a:pPr>
            <a:r>
              <a:rPr lang="en-US" dirty="0"/>
              <a:t>Output: </a:t>
            </a:r>
            <a:r>
              <a:rPr lang="en-US" i="1" dirty="0">
                <a:solidFill>
                  <a:srgbClr val="0070C0"/>
                </a:solidFill>
              </a:rPr>
              <a:t>“Simply, there are </a:t>
            </a:r>
            <a:r>
              <a:rPr lang="en-US" b="1" i="1" dirty="0">
                <a:solidFill>
                  <a:srgbClr val="0070C0"/>
                </a:solidFill>
              </a:rPr>
              <a:t>far of vegan to go </a:t>
            </a:r>
            <a:r>
              <a:rPr lang="en-US" i="1" dirty="0">
                <a:solidFill>
                  <a:srgbClr val="0070C0"/>
                </a:solidFill>
              </a:rPr>
              <a:t>for sushi.”</a:t>
            </a:r>
          </a:p>
        </p:txBody>
      </p:sp>
    </p:spTree>
    <p:extLst>
      <p:ext uri="{BB962C8B-B14F-4D97-AF65-F5344CB8AC3E}">
        <p14:creationId xmlns:p14="http://schemas.microsoft.com/office/powerpoint/2010/main" val="17075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balancing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6108" y="3645024"/>
            <a:ext cx="1660020" cy="724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Attribute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Transfer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62282" y="3645024"/>
            <a:ext cx="2263366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Content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Preservation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51294" y="3645024"/>
            <a:ext cx="2780763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Grammaticality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84" y="2453192"/>
            <a:ext cx="1007011" cy="1003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3" y="2453192"/>
            <a:ext cx="1008952" cy="1005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95" y="2136623"/>
            <a:ext cx="2125344" cy="1383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25" y="1869634"/>
            <a:ext cx="1623547" cy="17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Prior work with adversarial methods</a:t>
            </a:r>
          </a:p>
          <a:p>
            <a:r>
              <a:rPr lang="en-US" dirty="0"/>
              <a:t>Simple baselines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Simple neural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two out of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6108" y="3645024"/>
            <a:ext cx="1660020" cy="724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Attribute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Transfer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62282" y="3645024"/>
            <a:ext cx="2263366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Content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Preservation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51294" y="3645024"/>
            <a:ext cx="2780763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Grammaticality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84" y="2453192"/>
            <a:ext cx="1007011" cy="1003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3" y="2453192"/>
            <a:ext cx="1008952" cy="1005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95" y="2136623"/>
            <a:ext cx="2125344" cy="1383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25" y="1869634"/>
            <a:ext cx="1623547" cy="17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2A5B0-C7E0-44E2-B9B0-FBE83A5C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Attribute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F2CCD-95B3-43FF-AC17-F27672E9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7934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Original </a:t>
            </a:r>
            <a:r>
              <a:rPr lang="en-US" dirty="0"/>
              <a:t>Sentence: </a:t>
            </a:r>
            <a:r>
              <a:rPr lang="en-US" i="1" dirty="0">
                <a:solidFill>
                  <a:srgbClr val="C00000"/>
                </a:solidFill>
              </a:rPr>
              <a:t>“The gumbo was bland.”</a:t>
            </a:r>
          </a:p>
          <a:p>
            <a:pPr marL="0" indent="0">
              <a:buNone/>
            </a:pPr>
            <a:r>
              <a:rPr lang="en-US" dirty="0" smtClean="0"/>
              <a:t>Original Attribute: </a:t>
            </a:r>
            <a:r>
              <a:rPr lang="en-US" i="1" dirty="0" smtClean="0">
                <a:solidFill>
                  <a:srgbClr val="C00000"/>
                </a:solidFill>
              </a:rPr>
              <a:t>negative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sentiment</a:t>
            </a:r>
          </a:p>
          <a:p>
            <a:pPr marL="0" indent="0">
              <a:buNone/>
            </a:pPr>
            <a:r>
              <a:rPr lang="en-US" dirty="0" smtClean="0"/>
              <a:t>Target Attribute: </a:t>
            </a:r>
            <a:r>
              <a:rPr lang="en-US" i="1" dirty="0" smtClean="0">
                <a:solidFill>
                  <a:srgbClr val="0070C0"/>
                </a:solidFill>
              </a:rPr>
              <a:t>positive </a:t>
            </a:r>
            <a:r>
              <a:rPr lang="en-US" dirty="0" smtClean="0"/>
              <a:t>sentiment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New Sentence: </a:t>
            </a:r>
            <a:r>
              <a:rPr lang="en-US" i="1" dirty="0">
                <a:solidFill>
                  <a:srgbClr val="0070C0"/>
                </a:solidFill>
              </a:rPr>
              <a:t>“The gumbo was tasty</a:t>
            </a:r>
            <a:r>
              <a:rPr lang="en-US" i="1" dirty="0" smtClean="0">
                <a:solidFill>
                  <a:srgbClr val="0070C0"/>
                </a:solidFill>
              </a:rPr>
              <a:t>.”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B34DB-3874-43A2-89F1-A1821C7F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200" y="5166004"/>
            <a:ext cx="1660020" cy="724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Attribute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Transfer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08374" y="5166004"/>
            <a:ext cx="2263366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Content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Preservation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97386" y="5166004"/>
            <a:ext cx="2780763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Grammaticality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76" y="3974172"/>
            <a:ext cx="1007011" cy="1003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5" y="3974172"/>
            <a:ext cx="1008952" cy="1005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7" y="3657603"/>
            <a:ext cx="2125344" cy="1383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17" y="3390614"/>
            <a:ext cx="1623547" cy="17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+ Grammar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62282" y="3645024"/>
            <a:ext cx="2263366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Content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Preservation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51294" y="3645024"/>
            <a:ext cx="2780763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Grammaticality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95" y="2136623"/>
            <a:ext cx="2125344" cy="1383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25" y="1869634"/>
            <a:ext cx="1623547" cy="177539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4974122"/>
            <a:ext cx="8280920" cy="64227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Just return the original </a:t>
            </a:r>
            <a:r>
              <a:rPr lang="en-US" dirty="0" smtClean="0"/>
              <a:t>sentence…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+ Grammar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6108" y="3645024"/>
            <a:ext cx="1660020" cy="724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Attribute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Transfer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51294" y="3645024"/>
            <a:ext cx="2780763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Grammaticality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84" y="2453192"/>
            <a:ext cx="1007011" cy="1003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3" y="2453192"/>
            <a:ext cx="1008952" cy="1005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25" y="1869634"/>
            <a:ext cx="1623547" cy="177539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4762123"/>
            <a:ext cx="8280920" cy="1475188"/>
          </a:xfrm>
        </p:spPr>
        <p:txBody>
          <a:bodyPr/>
          <a:lstStyle/>
          <a:p>
            <a:r>
              <a:rPr lang="en-US" dirty="0"/>
              <a:t>Any sentence in the target corpus </a:t>
            </a:r>
            <a:r>
              <a:rPr lang="en-US" dirty="0" smtClean="0"/>
              <a:t>works!</a:t>
            </a:r>
            <a:endParaRPr lang="en-US" dirty="0"/>
          </a:p>
          <a:p>
            <a:r>
              <a:rPr lang="en-US" b="1" dirty="0" smtClean="0"/>
              <a:t>Retrieve</a:t>
            </a:r>
            <a:r>
              <a:rPr lang="en-US" dirty="0" smtClean="0"/>
              <a:t> one that has similar content as input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44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848422" y="16318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19" y="3012603"/>
            <a:ext cx="5028381" cy="760437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The gumbo was bland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28878" y="5895193"/>
            <a:ext cx="1905000" cy="457200"/>
          </a:xfrm>
        </p:spPr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000822" y="17842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53222" y="19366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3247" y="2194022"/>
            <a:ext cx="4680967" cy="239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The beignets were tasty</a:t>
            </a:r>
          </a:p>
          <a:p>
            <a:pPr marL="0" indent="0"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Great prices!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The gumbo was delicious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My wife loved the po’boy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4" y="4165406"/>
            <a:ext cx="1539468" cy="15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848422" y="16318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19" y="3012603"/>
            <a:ext cx="5028381" cy="760437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The gumbo was bland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28878" y="5895193"/>
            <a:ext cx="1905000" cy="457200"/>
          </a:xfrm>
        </p:spPr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000822" y="17842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53222" y="19366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3247" y="2194022"/>
            <a:ext cx="4680967" cy="239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The beignets were tasty</a:t>
            </a:r>
          </a:p>
          <a:p>
            <a:pPr marL="0" indent="0"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Great prices!</a:t>
            </a:r>
          </a:p>
          <a:p>
            <a:pPr marL="0" indent="0">
              <a:buFont typeface="Times" charset="0"/>
              <a:buNone/>
            </a:pPr>
            <a:r>
              <a:rPr lang="en-US" sz="2300" b="1" i="1" kern="0" dirty="0">
                <a:solidFill>
                  <a:srgbClr val="0070C0"/>
                </a:solidFill>
              </a:rPr>
              <a:t>The gumbo was delicious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My wife loved the po’boy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4" y="4165406"/>
            <a:ext cx="1539468" cy="15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848422" y="16318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97" y="3012601"/>
            <a:ext cx="5028381" cy="760437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I hated the shrimp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28878" y="5895193"/>
            <a:ext cx="1905000" cy="457200"/>
          </a:xfrm>
        </p:spPr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000822" y="17842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53222" y="1936687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3247" y="2194022"/>
            <a:ext cx="4680967" cy="239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The beignets were tasty</a:t>
            </a:r>
          </a:p>
          <a:p>
            <a:pPr marL="0" indent="0"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Great prices!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The </a:t>
            </a:r>
            <a:r>
              <a:rPr lang="en-US" sz="2300" i="1" kern="0" dirty="0" smtClean="0">
                <a:solidFill>
                  <a:srgbClr val="0070C0"/>
                </a:solidFill>
              </a:rPr>
              <a:t>gumbo was </a:t>
            </a:r>
            <a:r>
              <a:rPr lang="en-US" sz="2300" i="1" kern="0" dirty="0">
                <a:solidFill>
                  <a:srgbClr val="0070C0"/>
                </a:solidFill>
              </a:rPr>
              <a:t>delicious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My wife loved the po’boy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4" y="4165406"/>
            <a:ext cx="1539468" cy="15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+ Attribute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6108" y="3645024"/>
            <a:ext cx="1660020" cy="724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Attribute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Transfer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62282" y="3645024"/>
            <a:ext cx="2263366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Content</a:t>
            </a:r>
          </a:p>
          <a:p>
            <a:pPr marL="0" indent="0" algn="ctr">
              <a:buFont typeface="Times" charset="0"/>
              <a:buNone/>
            </a:pPr>
            <a:r>
              <a:rPr lang="en-US" kern="0" dirty="0" smtClean="0"/>
              <a:t>Preservation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84" y="2453192"/>
            <a:ext cx="1007011" cy="1003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3" y="2453192"/>
            <a:ext cx="1008952" cy="1005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95" y="2136623"/>
            <a:ext cx="2125344" cy="13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+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48958"/>
            <a:ext cx="8280920" cy="2688354"/>
          </a:xfrm>
        </p:spPr>
        <p:txBody>
          <a:bodyPr/>
          <a:lstStyle/>
          <a:p>
            <a:r>
              <a:rPr lang="en-US" b="1" dirty="0" smtClean="0"/>
              <a:t>Delete</a:t>
            </a:r>
            <a:r>
              <a:rPr lang="en-US" dirty="0" smtClean="0"/>
              <a:t> markers of the source attribute</a:t>
            </a:r>
          </a:p>
          <a:p>
            <a:r>
              <a:rPr lang="en-US" dirty="0" smtClean="0"/>
              <a:t>Replace them with markers of the target attribute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88106" y="1910310"/>
            <a:ext cx="4809683" cy="6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 smtClean="0">
                <a:solidFill>
                  <a:schemeClr val="bg1">
                    <a:lumMod val="50000"/>
                  </a:schemeClr>
                </a:solidFill>
              </a:rPr>
              <a:t>My wife             the shrimp</a:t>
            </a:r>
            <a:endParaRPr lang="en-US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48909" y="1910296"/>
            <a:ext cx="1907602" cy="6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>
                <a:solidFill>
                  <a:srgbClr val="C00000"/>
                </a:solidFill>
              </a:rPr>
              <a:t>hated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25" y="2426340"/>
            <a:ext cx="775970" cy="7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Markers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96705" y="1540136"/>
            <a:ext cx="1502876" cy="19635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49105" y="1692536"/>
            <a:ext cx="1502876" cy="19635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01505" y="1844936"/>
            <a:ext cx="1502876" cy="19635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331640" y="2399167"/>
            <a:ext cx="8955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331640" y="2595325"/>
            <a:ext cx="10479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331640" y="2791483"/>
            <a:ext cx="5371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331640" y="2987641"/>
            <a:ext cx="8955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331640" y="3183799"/>
            <a:ext cx="7144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331640" y="3379957"/>
            <a:ext cx="10479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331640" y="3576117"/>
            <a:ext cx="5371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186003" y="1875202"/>
            <a:ext cx="172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Negative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12573" y="4097379"/>
            <a:ext cx="1502876" cy="19635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64973" y="4249779"/>
            <a:ext cx="1502876" cy="19635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117373" y="4402179"/>
            <a:ext cx="1502876" cy="19635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347508" y="4956410"/>
            <a:ext cx="8955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347508" y="5152568"/>
            <a:ext cx="10479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347508" y="5348726"/>
            <a:ext cx="5371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347508" y="5544884"/>
            <a:ext cx="8955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347508" y="5741042"/>
            <a:ext cx="7144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347508" y="5937200"/>
            <a:ext cx="10479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347508" y="6133360"/>
            <a:ext cx="5371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201871" y="4432445"/>
            <a:ext cx="172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Positive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175242" y="1540136"/>
            <a:ext cx="2573221" cy="19635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55213" y="1737447"/>
            <a:ext cx="2669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hated</a:t>
            </a:r>
          </a:p>
          <a:p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v</a:t>
            </a:r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ery disappointed</a:t>
            </a:r>
          </a:p>
          <a:p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w</a:t>
            </a:r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on’t be back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  <a:endParaRPr lang="en-US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175242" y="4249779"/>
            <a:ext cx="2573221" cy="19635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55213" y="4447090"/>
            <a:ext cx="2669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great place for</a:t>
            </a:r>
          </a:p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w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ell worth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delicious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…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2915993" y="2598019"/>
            <a:ext cx="9144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999424" y="4347701"/>
            <a:ext cx="9144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559185" y="3521799"/>
            <a:ext cx="172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Compare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Frequency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2881666" y="4347701"/>
            <a:ext cx="9144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5005129" y="2598019"/>
            <a:ext cx="9144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21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 animBg="1"/>
      <p:bldP spid="53" grpId="0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5213" y="3123472"/>
            <a:ext cx="4809683" cy="6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 smtClean="0">
                <a:solidFill>
                  <a:schemeClr val="bg1">
                    <a:lumMod val="50000"/>
                  </a:schemeClr>
                </a:solidFill>
              </a:rPr>
              <a:t>My wife             the shrimp</a:t>
            </a:r>
            <a:endParaRPr lang="en-US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716016" y="3123458"/>
            <a:ext cx="1907602" cy="6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>
                <a:solidFill>
                  <a:srgbClr val="C00000"/>
                </a:solidFill>
              </a:rPr>
              <a:t>hated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32" y="3648558"/>
            <a:ext cx="775970" cy="7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940116" y="2299581"/>
            <a:ext cx="2573221" cy="31202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86736" y="2595561"/>
            <a:ext cx="2957264" cy="20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loved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tasty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polite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213" y="3123472"/>
            <a:ext cx="4809683" cy="62976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My wife             the shrimp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16016" y="3123458"/>
            <a:ext cx="1907602" cy="6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 smtClean="0">
                <a:solidFill>
                  <a:srgbClr val="0070C0"/>
                </a:solidFill>
              </a:rPr>
              <a:t>______</a:t>
            </a:r>
            <a:endParaRPr lang="en-US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4863D-2C1F-4542-9738-E0D7957B4D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78966" y="2623603"/>
            <a:ext cx="74168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112" charset="-128"/>
              </a:rPr>
              <a:t>No parallel data</a:t>
            </a:r>
          </a:p>
        </p:txBody>
      </p:sp>
    </p:spTree>
    <p:extLst>
      <p:ext uri="{BB962C8B-B14F-4D97-AF65-F5344CB8AC3E}">
        <p14:creationId xmlns:p14="http://schemas.microsoft.com/office/powerpoint/2010/main" val="16695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940116" y="2299581"/>
            <a:ext cx="2573221" cy="31202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86736" y="2595561"/>
            <a:ext cx="2957264" cy="20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b="1" i="1" kern="0" dirty="0">
                <a:solidFill>
                  <a:srgbClr val="0070C0"/>
                </a:solidFill>
              </a:rPr>
              <a:t>loved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tasty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polite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213" y="3123472"/>
            <a:ext cx="4809683" cy="62976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My wife             the shrimp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16016" y="3123458"/>
            <a:ext cx="1907602" cy="6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 smtClean="0">
                <a:solidFill>
                  <a:srgbClr val="0070C0"/>
                </a:solidFill>
              </a:rPr>
              <a:t>______</a:t>
            </a:r>
            <a:endParaRPr lang="en-US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940116" y="2299581"/>
            <a:ext cx="2573221" cy="31202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86736" y="2595561"/>
            <a:ext cx="2957264" cy="20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loved</a:t>
            </a:r>
          </a:p>
          <a:p>
            <a:pPr marL="0" indent="0">
              <a:buFont typeface="Times" charset="0"/>
              <a:buNone/>
            </a:pPr>
            <a:r>
              <a:rPr lang="en-US" b="1" i="1" kern="0" dirty="0">
                <a:solidFill>
                  <a:srgbClr val="0070C0"/>
                </a:solidFill>
              </a:rPr>
              <a:t>tasty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polite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213" y="3123472"/>
            <a:ext cx="4809683" cy="62976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My wife             the shrimp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16016" y="3123458"/>
            <a:ext cx="1907602" cy="6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 smtClean="0">
                <a:solidFill>
                  <a:srgbClr val="0070C0"/>
                </a:solidFill>
              </a:rPr>
              <a:t>______</a:t>
            </a:r>
            <a:endParaRPr lang="en-US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940116" y="2299581"/>
            <a:ext cx="2573221" cy="31202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86736" y="2595561"/>
            <a:ext cx="2957264" cy="20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loved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tasty</a:t>
            </a:r>
          </a:p>
          <a:p>
            <a:pPr marL="0" indent="0">
              <a:buFont typeface="Times" charset="0"/>
              <a:buNone/>
            </a:pPr>
            <a:r>
              <a:rPr lang="en-US" b="1" i="1" kern="0" dirty="0">
                <a:solidFill>
                  <a:srgbClr val="0070C0"/>
                </a:solidFill>
              </a:rPr>
              <a:t>polite</a:t>
            </a:r>
          </a:p>
          <a:p>
            <a:pPr marL="0" indent="0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213" y="3123472"/>
            <a:ext cx="4809683" cy="62976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My wife             the shrimp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16016" y="3123458"/>
            <a:ext cx="1907602" cy="6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 smtClean="0">
                <a:solidFill>
                  <a:srgbClr val="0070C0"/>
                </a:solidFill>
              </a:rPr>
              <a:t>______</a:t>
            </a:r>
            <a:endParaRPr lang="en-US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092863" y="1595675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4355" y="3070157"/>
            <a:ext cx="4033295" cy="7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2400" i="1" kern="0" dirty="0">
                <a:solidFill>
                  <a:schemeClr val="bg1">
                    <a:lumMod val="50000"/>
                  </a:schemeClr>
                </a:solidFill>
              </a:rPr>
              <a:t>My wife </a:t>
            </a:r>
            <a:r>
              <a:rPr lang="en-US" sz="2400" i="1" kern="0" dirty="0">
                <a:solidFill>
                  <a:srgbClr val="0070C0"/>
                </a:solidFill>
              </a:rPr>
              <a:t>_____</a:t>
            </a:r>
            <a:r>
              <a:rPr lang="en-US" sz="2400" i="1" kern="0" dirty="0">
                <a:solidFill>
                  <a:schemeClr val="bg1">
                    <a:lumMod val="50000"/>
                  </a:schemeClr>
                </a:solidFill>
              </a:rPr>
              <a:t> the shrimp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45263" y="1748075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97663" y="1900475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97688" y="2157810"/>
            <a:ext cx="4680967" cy="239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The beignets were tasty</a:t>
            </a:r>
          </a:p>
          <a:p>
            <a:pPr marL="0" indent="0"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Great prices!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The </a:t>
            </a:r>
            <a:r>
              <a:rPr lang="en-US" sz="2300" i="1" kern="0" dirty="0" smtClean="0">
                <a:solidFill>
                  <a:srgbClr val="0070C0"/>
                </a:solidFill>
              </a:rPr>
              <a:t>gumbo was </a:t>
            </a:r>
            <a:r>
              <a:rPr lang="en-US" sz="2300" i="1" kern="0" dirty="0">
                <a:solidFill>
                  <a:srgbClr val="0070C0"/>
                </a:solidFill>
              </a:rPr>
              <a:t>delicious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My wife loved the po’boy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46" y="4098210"/>
            <a:ext cx="3018040" cy="210893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Retrieve</a:t>
            </a:r>
            <a:r>
              <a:rPr lang="en-US" dirty="0"/>
              <a:t> attribute markers from similar contexts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4" y="4165406"/>
            <a:ext cx="1539468" cy="15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092863" y="1595675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4355" y="3070157"/>
            <a:ext cx="4033295" cy="7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2400" i="1" kern="0" dirty="0">
                <a:solidFill>
                  <a:schemeClr val="bg1">
                    <a:lumMod val="50000"/>
                  </a:schemeClr>
                </a:solidFill>
              </a:rPr>
              <a:t>My wife </a:t>
            </a:r>
            <a:r>
              <a:rPr lang="en-US" sz="2400" i="1" kern="0" dirty="0">
                <a:solidFill>
                  <a:srgbClr val="0070C0"/>
                </a:solidFill>
              </a:rPr>
              <a:t>_____</a:t>
            </a:r>
            <a:r>
              <a:rPr lang="en-US" sz="2400" i="1" kern="0" dirty="0">
                <a:solidFill>
                  <a:schemeClr val="bg1">
                    <a:lumMod val="50000"/>
                  </a:schemeClr>
                </a:solidFill>
              </a:rPr>
              <a:t> the shrimp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45263" y="1748075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97663" y="1900475"/>
            <a:ext cx="4595242" cy="4369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97688" y="2157810"/>
            <a:ext cx="4680967" cy="239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The beignets were tasty</a:t>
            </a:r>
          </a:p>
          <a:p>
            <a:pPr marL="0" indent="0"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Great prices!</a:t>
            </a:r>
          </a:p>
          <a:p>
            <a:pPr marL="0" indent="0">
              <a:buFont typeface="Times" charset="0"/>
              <a:buNone/>
            </a:pPr>
            <a:r>
              <a:rPr lang="en-US" sz="2300" i="1" kern="0">
                <a:solidFill>
                  <a:srgbClr val="0070C0"/>
                </a:solidFill>
              </a:rPr>
              <a:t>The </a:t>
            </a:r>
            <a:r>
              <a:rPr lang="en-US" sz="2300" i="1" kern="0" smtClean="0">
                <a:solidFill>
                  <a:srgbClr val="0070C0"/>
                </a:solidFill>
              </a:rPr>
              <a:t>gumbo was </a:t>
            </a:r>
            <a:r>
              <a:rPr lang="en-US" sz="2300" i="1" kern="0" dirty="0">
                <a:solidFill>
                  <a:srgbClr val="0070C0"/>
                </a:solidFill>
              </a:rPr>
              <a:t>delicious</a:t>
            </a:r>
          </a:p>
          <a:p>
            <a:pPr marL="0" indent="0">
              <a:buFont typeface="Times" charset="0"/>
              <a:buNone/>
            </a:pPr>
            <a:r>
              <a:rPr lang="en-US" sz="2300" b="1" i="1" kern="0" dirty="0">
                <a:solidFill>
                  <a:srgbClr val="0070C0"/>
                </a:solidFill>
              </a:rPr>
              <a:t>My wife loved the po’boy</a:t>
            </a:r>
          </a:p>
          <a:p>
            <a:pPr marL="0" indent="0">
              <a:buFont typeface="Times" charset="0"/>
              <a:buNone/>
            </a:pPr>
            <a:r>
              <a:rPr lang="en-US" sz="2300" i="1" kern="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67294" y="3409186"/>
            <a:ext cx="1143718" cy="53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2300" b="1" i="1" kern="0" dirty="0">
                <a:solidFill>
                  <a:srgbClr val="0070C0"/>
                </a:solidFill>
              </a:rPr>
              <a:t>loved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3346" y="4098210"/>
            <a:ext cx="3018040" cy="210893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Retrieve</a:t>
            </a:r>
            <a:r>
              <a:rPr lang="en-US" dirty="0" smtClean="0"/>
              <a:t> attribute markers from similar contexts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4" y="4165406"/>
            <a:ext cx="1539468" cy="15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417 L -0.4684 -0.0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over 3 datasets</a:t>
            </a:r>
          </a:p>
          <a:p>
            <a:pPr lvl="1"/>
            <a:r>
              <a:rPr lang="en-US" dirty="0"/>
              <a:t>Sentiment for Yelp </a:t>
            </a:r>
            <a:r>
              <a:rPr lang="en-US" dirty="0" smtClean="0"/>
              <a:t>reviews (Shen et al., 2017)</a:t>
            </a:r>
            <a:endParaRPr lang="en-US" dirty="0"/>
          </a:p>
          <a:p>
            <a:pPr lvl="1"/>
            <a:r>
              <a:rPr lang="en-US" dirty="0"/>
              <a:t>Sentiment for Amazon </a:t>
            </a:r>
            <a:r>
              <a:rPr lang="en-US" dirty="0" smtClean="0"/>
              <a:t>reviews (He and </a:t>
            </a:r>
            <a:r>
              <a:rPr lang="en-US" dirty="0" err="1" smtClean="0"/>
              <a:t>McAuley</a:t>
            </a:r>
            <a:r>
              <a:rPr lang="en-US" dirty="0" smtClean="0"/>
              <a:t>, 2016; Fu et al., 2018)</a:t>
            </a:r>
            <a:endParaRPr lang="en-US" dirty="0"/>
          </a:p>
          <a:p>
            <a:pPr lvl="1"/>
            <a:r>
              <a:rPr lang="en-US" dirty="0"/>
              <a:t>Factual to Romantic/Humorous style for image </a:t>
            </a:r>
            <a:r>
              <a:rPr lang="en-US" dirty="0" smtClean="0"/>
              <a:t>captions (</a:t>
            </a:r>
            <a:r>
              <a:rPr lang="en-US" dirty="0" err="1" smtClean="0"/>
              <a:t>Gan</a:t>
            </a:r>
            <a:r>
              <a:rPr lang="en-US" dirty="0" smtClean="0"/>
              <a:t> et al., 2017)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Evaluation</a:t>
            </a:r>
          </a:p>
          <a:p>
            <a:pPr lvl="1"/>
            <a:r>
              <a:rPr lang="en-US" dirty="0"/>
              <a:t>Likert scale from 1-5 for</a:t>
            </a:r>
          </a:p>
          <a:p>
            <a:pPr lvl="2"/>
            <a:r>
              <a:rPr lang="en-US" dirty="0"/>
              <a:t>Attribute transfer</a:t>
            </a:r>
          </a:p>
          <a:p>
            <a:pPr lvl="2"/>
            <a:r>
              <a:rPr lang="en-US" dirty="0"/>
              <a:t>Content preservation</a:t>
            </a:r>
          </a:p>
          <a:p>
            <a:pPr lvl="2"/>
            <a:r>
              <a:rPr lang="en-US" dirty="0"/>
              <a:t>Grammaticality</a:t>
            </a:r>
          </a:p>
          <a:p>
            <a:pPr lvl="1"/>
            <a:r>
              <a:rPr lang="en-US" dirty="0"/>
              <a:t>Overall success: get ≥ 4 on each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66868" y="2356345"/>
            <a:ext cx="1054219" cy="506810"/>
            <a:chOff x="1263469" y="4589810"/>
            <a:chExt cx="2207012" cy="10050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470" y="4589810"/>
              <a:ext cx="1007011" cy="1003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469" y="4589810"/>
              <a:ext cx="1008952" cy="100504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87" y="2589881"/>
            <a:ext cx="1040334" cy="67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38" y="2928423"/>
            <a:ext cx="795740" cy="8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806533"/>
              </p:ext>
            </p:extLst>
          </p:nvPr>
        </p:nvGraphicFramePr>
        <p:xfrm>
          <a:off x="468313" y="1484313"/>
          <a:ext cx="828040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Grammar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StyleEmbedding</a:t>
                      </a:r>
                      <a:r>
                        <a:rPr lang="en-US" dirty="0"/>
                        <a:t> (Fu et al., 2018)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MultiDecoder</a:t>
                      </a:r>
                      <a:r>
                        <a:rPr lang="en-US" baseline="0" dirty="0"/>
                        <a:t> (Fu et al., 2018)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CrossAligned</a:t>
                      </a:r>
                      <a:r>
                        <a:rPr lang="en-US" dirty="0"/>
                        <a:t> (Shen et al., 2017)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299808"/>
              </p:ext>
            </p:extLst>
          </p:nvPr>
        </p:nvGraphicFramePr>
        <p:xfrm>
          <a:off x="468313" y="1484313"/>
          <a:ext cx="82804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Grammar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StyleEmbedding</a:t>
                      </a:r>
                      <a:r>
                        <a:rPr lang="en-US" dirty="0"/>
                        <a:t> (Fu et al., 2018)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MultiDecoder</a:t>
                      </a:r>
                      <a:r>
                        <a:rPr lang="en-US" baseline="0" dirty="0"/>
                        <a:t> (Fu et al., 2018)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CrossAligned</a:t>
                      </a:r>
                      <a:r>
                        <a:rPr lang="en-US" dirty="0"/>
                        <a:t> (Shen et al., 2017)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Retrieval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6837"/>
              </p:ext>
            </p:extLst>
          </p:nvPr>
        </p:nvGraphicFramePr>
        <p:xfrm>
          <a:off x="468313" y="1484313"/>
          <a:ext cx="82804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Grammar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StyleEmbedding</a:t>
                      </a:r>
                      <a:r>
                        <a:rPr lang="en-US" dirty="0"/>
                        <a:t> (Fu et al., 2018)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MultiDecoder</a:t>
                      </a:r>
                      <a:r>
                        <a:rPr lang="en-US" baseline="0" dirty="0"/>
                        <a:t> (Fu et al., 2018)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CrossAligned</a:t>
                      </a:r>
                      <a:r>
                        <a:rPr lang="en-US" dirty="0"/>
                        <a:t> (Shen et al., 2017)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Retrieval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4863D-2C1F-4542-9738-E0D7957B4D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725" y="2009775"/>
            <a:ext cx="344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The blue house is old.</a:t>
            </a:r>
          </a:p>
          <a:p>
            <a:pPr algn="r"/>
            <a:r>
              <a:rPr lang="en-US" dirty="0">
                <a:latin typeface="Century Gothic" panose="020B0502020202020204" pitchFamily="34" charset="0"/>
              </a:rPr>
              <a:t>The music was loud.</a:t>
            </a:r>
          </a:p>
          <a:p>
            <a:pPr algn="r"/>
            <a:r>
              <a:rPr lang="en-US" dirty="0">
                <a:latin typeface="Century Gothic" panose="020B0502020202020204" pitchFamily="34" charset="0"/>
              </a:rPr>
              <a:t>The boat left.</a:t>
            </a:r>
          </a:p>
          <a:p>
            <a:pPr algn="r"/>
            <a:r>
              <a:rPr lang="en-US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8250" y="2009775"/>
            <a:ext cx="4181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La maison bleue est vieille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r>
              <a:rPr lang="en-US" dirty="0">
                <a:latin typeface="Century Gothic" panose="020B0502020202020204" pitchFamily="34" charset="0"/>
              </a:rPr>
              <a:t>La </a:t>
            </a:r>
            <a:r>
              <a:rPr lang="en-US" dirty="0" err="1">
                <a:latin typeface="Century Gothic" panose="020B0502020202020204" pitchFamily="34" charset="0"/>
              </a:rPr>
              <a:t>musique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était</a:t>
            </a:r>
            <a:r>
              <a:rPr lang="en-US" dirty="0">
                <a:latin typeface="Century Gothic" panose="020B0502020202020204" pitchFamily="34" charset="0"/>
              </a:rPr>
              <a:t> forte</a:t>
            </a:r>
          </a:p>
          <a:p>
            <a:r>
              <a:rPr lang="en-US" dirty="0">
                <a:latin typeface="Century Gothic" panose="020B0502020202020204" pitchFamily="34" charset="0"/>
              </a:rPr>
              <a:t>Le bateau </a:t>
            </a:r>
            <a:r>
              <a:rPr lang="en-US" dirty="0" err="1">
                <a:latin typeface="Century Gothic" panose="020B0502020202020204" pitchFamily="34" charset="0"/>
              </a:rPr>
              <a:t>est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parti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…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533775" y="2257425"/>
            <a:ext cx="15144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533774" y="2647950"/>
            <a:ext cx="15144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67112" y="3038475"/>
            <a:ext cx="15144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42874" y="1372257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800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English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52726" y="1324631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800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French</a:t>
            </a:r>
          </a:p>
        </p:txBody>
      </p:sp>
    </p:spTree>
    <p:extLst>
      <p:ext uri="{BB962C8B-B14F-4D97-AF65-F5344CB8AC3E}">
        <p14:creationId xmlns:p14="http://schemas.microsoft.com/office/powerpoint/2010/main" val="9972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650014"/>
              </p:ext>
            </p:extLst>
          </p:nvPr>
        </p:nvGraphicFramePr>
        <p:xfrm>
          <a:off x="468313" y="1484313"/>
          <a:ext cx="828040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Grammar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StyleEmbedding</a:t>
                      </a:r>
                      <a:r>
                        <a:rPr lang="en-US" dirty="0"/>
                        <a:t> (Fu et al., 2018)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MultiDecoder</a:t>
                      </a:r>
                      <a:r>
                        <a:rPr lang="en-US" baseline="0" dirty="0"/>
                        <a:t> (Fu et al., 2018)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CrossAligned</a:t>
                      </a:r>
                      <a:r>
                        <a:rPr lang="en-US" dirty="0"/>
                        <a:t> (Shen et al., 2017)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Retrieval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484313"/>
          <a:ext cx="8280400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Grammar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StyleEmbedding</a:t>
                      </a:r>
                      <a:r>
                        <a:rPr lang="en-US" dirty="0"/>
                        <a:t> (Fu et al., 2018)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MultiDecoder</a:t>
                      </a:r>
                      <a:r>
                        <a:rPr lang="en-US" baseline="0" dirty="0"/>
                        <a:t> (Fu et al., 2018)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CrossAligned</a:t>
                      </a:r>
                      <a:r>
                        <a:rPr lang="en-US" dirty="0"/>
                        <a:t> (Shen et al., 2017)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Retrieval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Prior work with adversarial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Simple baselines</a:t>
            </a:r>
          </a:p>
          <a:p>
            <a:r>
              <a:rPr lang="en-US" dirty="0"/>
              <a:t>Simple neural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separation revisited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215" y="4774236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5159" y="4755472"/>
            <a:ext cx="37000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</a:t>
            </a:r>
            <a:r>
              <a:rPr lang="en-US" sz="2600" i="1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tasty.</a:t>
            </a:r>
            <a:endParaRPr lang="en-US" sz="2600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9626" y="1826832"/>
            <a:ext cx="2634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 smtClean="0">
                <a:latin typeface="Century Gothic" panose="020B0502020202020204" pitchFamily="34" charset="0"/>
                <a:ea typeface="ＭＳ Ｐゴシック" pitchFamily="-112" charset="-128"/>
              </a:rPr>
              <a:t>Target=</a:t>
            </a:r>
            <a:r>
              <a:rPr lang="en-US" sz="2600" i="1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positive</a:t>
            </a:r>
            <a:endParaRPr lang="en-US" sz="2600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06682" y="1482345"/>
            <a:ext cx="232542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Adversarial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Discriminator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928872" y="2386372"/>
            <a:ext cx="505560" cy="4659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973501" y="5578462"/>
            <a:ext cx="75953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b="1" kern="0" dirty="0" smtClean="0">
                <a:latin typeface="Century Gothic" panose="020B0502020202020204" pitchFamily="34" charset="0"/>
                <a:ea typeface="ＭＳ Ｐゴシック" pitchFamily="-112" charset="-128"/>
              </a:rPr>
              <a:t>Make discriminator unable to predict </a:t>
            </a:r>
            <a:r>
              <a:rPr lang="en-US" sz="2600" b="1" kern="0" dirty="0">
                <a:latin typeface="Century Gothic" panose="020B0502020202020204" pitchFamily="34" charset="0"/>
                <a:ea typeface="ＭＳ Ｐゴシック" pitchFamily="-112" charset="-128"/>
              </a:rPr>
              <a:t>attribute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368" y="6428184"/>
            <a:ext cx="42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Shen et al. (2017); Fu et al. (2018)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69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and Generate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771" y="4673541"/>
            <a:ext cx="29386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5159" y="4755472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9626" y="1826832"/>
            <a:ext cx="28632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latin typeface="Century Gothic" panose="020B0502020202020204" pitchFamily="34" charset="0"/>
                <a:ea typeface="ＭＳ Ｐゴシック" pitchFamily="-112" charset="-128"/>
              </a:rPr>
              <a:t>Target=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negative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45215" y="4657594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2314914" y="5196239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606682" y="1482345"/>
            <a:ext cx="232542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Adversarial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Discriminator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3928872" y="2386372"/>
            <a:ext cx="505560" cy="4659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5" y="5206155"/>
            <a:ext cx="775970" cy="775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89" y="3961369"/>
            <a:ext cx="1003783" cy="7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0503 0.1951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and Generate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771" y="4673541"/>
            <a:ext cx="29386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5159" y="4755472"/>
            <a:ext cx="37000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</a:t>
            </a:r>
            <a:r>
              <a:rPr lang="en-US" sz="2600" i="1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tasty.</a:t>
            </a:r>
            <a:endParaRPr lang="en-US" sz="2600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9626" y="1826832"/>
            <a:ext cx="2634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 smtClean="0">
                <a:latin typeface="Century Gothic" panose="020B0502020202020204" pitchFamily="34" charset="0"/>
                <a:ea typeface="ＭＳ Ｐゴシック" pitchFamily="-112" charset="-128"/>
              </a:rPr>
              <a:t>Target=</a:t>
            </a:r>
            <a:r>
              <a:rPr lang="en-US" sz="2600" i="1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positive</a:t>
            </a:r>
            <a:endParaRPr lang="en-US" sz="2600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17665" y="5999781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2314914" y="5196239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5" y="5206155"/>
            <a:ext cx="775970" cy="775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89" y="3961369"/>
            <a:ext cx="1003783" cy="7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652086"/>
              </p:ext>
            </p:extLst>
          </p:nvPr>
        </p:nvGraphicFramePr>
        <p:xfrm>
          <a:off x="468313" y="1484313"/>
          <a:ext cx="8280400" cy="2966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Grammar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StyleEmbedding</a:t>
                      </a:r>
                      <a:r>
                        <a:rPr lang="en-US" dirty="0"/>
                        <a:t> (Fu et al., 2018)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MultiDecoder</a:t>
                      </a:r>
                      <a:r>
                        <a:rPr lang="en-US" baseline="0" dirty="0"/>
                        <a:t> (Fu et al., 2018)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CrossAligned</a:t>
                      </a:r>
                      <a:r>
                        <a:rPr lang="en-US" dirty="0"/>
                        <a:t> (Shen et al., 2017)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Retrieval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 and</a:t>
                      </a:r>
                      <a:r>
                        <a:rPr lang="en-US" baseline="0" dirty="0"/>
                        <a:t> Generate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Cues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retrieved attribute markers help the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Delete, Retrieve, Generate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9891" y="4679725"/>
            <a:ext cx="29386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.</a:t>
            </a:r>
            <a:endParaRPr lang="en-US" sz="2600" i="1" kern="0" dirty="0">
              <a:solidFill>
                <a:srgbClr val="C0000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935809" y="4767287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bland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52351" y="1868333"/>
            <a:ext cx="24593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latin typeface="Century Gothic" panose="020B0502020202020204" pitchFamily="34" charset="0"/>
                <a:ea typeface="ＭＳ Ｐゴシック" pitchFamily="-112" charset="-128"/>
              </a:rPr>
              <a:t>Marker=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bland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403963" y="5986736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bland.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2314914" y="5196239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5" y="5206155"/>
            <a:ext cx="775970" cy="7759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89" y="3961369"/>
            <a:ext cx="1003783" cy="7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Delete, Retrieve, Generate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959853" y="1905449"/>
            <a:ext cx="35782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latin typeface="Century Gothic" panose="020B0502020202020204" pitchFamily="34" charset="0"/>
                <a:ea typeface="ＭＳ Ｐゴシック" pitchFamily="-112" charset="-128"/>
              </a:rPr>
              <a:t>Marker=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tasted bland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89" y="3961369"/>
            <a:ext cx="1003783" cy="7941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99891" y="4679725"/>
            <a:ext cx="29386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.</a:t>
            </a:r>
            <a:endParaRPr lang="en-US" sz="2600" i="1" kern="0" dirty="0">
              <a:solidFill>
                <a:srgbClr val="C0000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403963" y="5986736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bland.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2314914" y="5196239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5" y="5206155"/>
            <a:ext cx="775970" cy="77597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935809" y="4767287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bland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4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4863D-2C1F-4542-9738-E0D7957B4D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2596" y="2433290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The gumbo was </a:t>
            </a:r>
            <a:r>
              <a:rPr lang="en-US" dirty="0" smtClean="0">
                <a:latin typeface="Century Gothic" panose="020B0502020202020204" pitchFamily="34" charset="0"/>
              </a:rPr>
              <a:t>bad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1360" y="2359402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beignets were </a:t>
            </a:r>
            <a:r>
              <a:rPr lang="en-US" dirty="0" smtClean="0">
                <a:latin typeface="Century Gothic" panose="020B0502020202020204" pitchFamily="34" charset="0"/>
              </a:rPr>
              <a:t>tasty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74" y="1372257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800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Negative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52726" y="1324631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800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Positive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70781" y="3233212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Very </a:t>
            </a:r>
            <a:r>
              <a:rPr lang="en-US" dirty="0">
                <a:latin typeface="Century Gothic" panose="020B0502020202020204" pitchFamily="34" charset="0"/>
              </a:rPr>
              <a:t>rude </a:t>
            </a:r>
            <a:r>
              <a:rPr lang="en-US" dirty="0" smtClean="0">
                <a:latin typeface="Century Gothic" panose="020B0502020202020204" pitchFamily="34" charset="0"/>
              </a:rPr>
              <a:t>staff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71386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Poorly lit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82172" y="4414780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…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0588" y="3097065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 </a:t>
            </a:r>
            <a:r>
              <a:rPr lang="en-US" dirty="0">
                <a:latin typeface="Century Gothic" panose="020B0502020202020204" pitchFamily="34" charset="0"/>
              </a:rPr>
              <a:t>like their </a:t>
            </a:r>
            <a:r>
              <a:rPr lang="en-US" dirty="0" smtClean="0">
                <a:latin typeface="Century Gothic" panose="020B0502020202020204" pitchFamily="34" charset="0"/>
              </a:rPr>
              <a:t>jambalaya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4633" y="3848528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Very affordable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3464" y="4643376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…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Delete, Retrieve, Generate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351873" y="1884778"/>
            <a:ext cx="3207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 smtClean="0">
                <a:latin typeface="Century Gothic" panose="020B0502020202020204" pitchFamily="34" charset="0"/>
                <a:ea typeface="ＭＳ Ｐゴシック" pitchFamily="-112" charset="-128"/>
              </a:rPr>
              <a:t>Marker=</a:t>
            </a:r>
            <a:r>
              <a:rPr lang="en-US" sz="2600" i="1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is </a:t>
            </a: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delicious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1012451" y="1400499"/>
            <a:ext cx="2444481" cy="14936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164851" y="1552899"/>
            <a:ext cx="2444481" cy="14936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317251" y="1705299"/>
            <a:ext cx="2444481" cy="14936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1380707" y="1781563"/>
            <a:ext cx="2553041" cy="14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400" i="1" kern="0" dirty="0">
                <a:solidFill>
                  <a:srgbClr val="0070C0"/>
                </a:solidFill>
              </a:rPr>
              <a:t>The beignets were tasty</a:t>
            </a:r>
          </a:p>
          <a:p>
            <a:pPr marL="0" indent="0">
              <a:buNone/>
            </a:pPr>
            <a:r>
              <a:rPr lang="en-US" sz="1400" i="1" kern="0" dirty="0">
                <a:solidFill>
                  <a:srgbClr val="0070C0"/>
                </a:solidFill>
              </a:rPr>
              <a:t>Great prices!</a:t>
            </a:r>
          </a:p>
          <a:p>
            <a:pPr marL="0" indent="0">
              <a:buFont typeface="Times" charset="0"/>
              <a:buNone/>
            </a:pPr>
            <a:r>
              <a:rPr lang="en-US" sz="1400" i="1" kern="0" dirty="0">
                <a:solidFill>
                  <a:srgbClr val="0070C0"/>
                </a:solidFill>
              </a:rPr>
              <a:t>The </a:t>
            </a:r>
            <a:r>
              <a:rPr lang="en-US" sz="1400" i="1" kern="0" dirty="0" smtClean="0">
                <a:solidFill>
                  <a:srgbClr val="0070C0"/>
                </a:solidFill>
              </a:rPr>
              <a:t>shrimp </a:t>
            </a:r>
            <a:r>
              <a:rPr lang="en-US" sz="1400" b="1" i="1" kern="0" dirty="0" smtClean="0">
                <a:solidFill>
                  <a:srgbClr val="0070C0"/>
                </a:solidFill>
              </a:rPr>
              <a:t>is delicious</a:t>
            </a:r>
            <a:endParaRPr lang="en-US" sz="1400" b="1" i="1" kern="0" dirty="0">
              <a:solidFill>
                <a:srgbClr val="0070C0"/>
              </a:solidFill>
            </a:endParaRPr>
          </a:p>
          <a:p>
            <a:pPr marL="0" indent="0">
              <a:buFont typeface="Times" charset="0"/>
              <a:buNone/>
            </a:pPr>
            <a:r>
              <a:rPr lang="en-US" sz="1400" i="1" kern="0" dirty="0">
                <a:solidFill>
                  <a:srgbClr val="0070C0"/>
                </a:solidFill>
              </a:rPr>
              <a:t>My wife loved the po’boy</a:t>
            </a:r>
          </a:p>
          <a:p>
            <a:pPr marL="0" indent="0">
              <a:buFont typeface="Times" charset="0"/>
              <a:buNone/>
            </a:pPr>
            <a:r>
              <a:rPr lang="en-US" sz="1400" i="1" kern="0" dirty="0">
                <a:solidFill>
                  <a:srgbClr val="0070C0"/>
                </a:solidFill>
              </a:rPr>
              <a:t>…</a:t>
            </a:r>
          </a:p>
        </p:txBody>
      </p:sp>
      <p:cxnSp>
        <p:nvCxnSpPr>
          <p:cNvPr id="26" name="Straight Arrow Connector 25"/>
          <p:cNvCxnSpPr>
            <a:endCxn id="21" idx="1"/>
          </p:cNvCxnSpPr>
          <p:nvPr/>
        </p:nvCxnSpPr>
        <p:spPr bwMode="auto">
          <a:xfrm flipV="1">
            <a:off x="3847909" y="2131000"/>
            <a:ext cx="1503964" cy="163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9" y="1652368"/>
            <a:ext cx="807004" cy="8070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89" y="3961369"/>
            <a:ext cx="1003783" cy="79410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99891" y="4679725"/>
            <a:ext cx="29386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.</a:t>
            </a:r>
            <a:endParaRPr lang="en-US" sz="2600" i="1" kern="0" dirty="0">
              <a:solidFill>
                <a:srgbClr val="C0000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403963" y="5986736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bland.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2314914" y="5196239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15" y="5206155"/>
            <a:ext cx="775970" cy="77597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745690" y="4767287"/>
            <a:ext cx="43508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</a:t>
            </a:r>
            <a:r>
              <a:rPr lang="en-US" sz="2600" i="1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gumbo was delicious.</a:t>
            </a:r>
            <a:endParaRPr lang="en-US" sz="2600" i="1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1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479061"/>
              </p:ext>
            </p:extLst>
          </p:nvPr>
        </p:nvGraphicFramePr>
        <p:xfrm>
          <a:off x="468313" y="1484313"/>
          <a:ext cx="8280400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Attribute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Grammar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StyleEmbedding</a:t>
                      </a:r>
                      <a:r>
                        <a:rPr lang="en-US" dirty="0"/>
                        <a:t> (Fu et al., 2018)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MultiDecoder</a:t>
                      </a:r>
                      <a:r>
                        <a:rPr lang="en-US" baseline="0" dirty="0"/>
                        <a:t> (Fu et al., 2018)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CrossAligned</a:t>
                      </a:r>
                      <a:r>
                        <a:rPr lang="en-US" dirty="0"/>
                        <a:t> (Shen et al., 2017)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Retrieval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</a:t>
                      </a:r>
                      <a:r>
                        <a:rPr lang="en-US" baseline="0" dirty="0"/>
                        <a:t> Baseline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 and</a:t>
                      </a:r>
                      <a:r>
                        <a:rPr lang="en-US" baseline="0" dirty="0"/>
                        <a:t> Generate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Delete, Retrieve, Generate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too much…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Input: </a:t>
            </a:r>
            <a:r>
              <a:rPr lang="en-US" i="1" dirty="0">
                <a:solidFill>
                  <a:srgbClr val="C00000"/>
                </a:solidFill>
              </a:rPr>
              <a:t>“</a:t>
            </a:r>
            <a:r>
              <a:rPr lang="en-US" b="1" i="1" dirty="0">
                <a:solidFill>
                  <a:srgbClr val="C00000"/>
                </a:solidFill>
              </a:rPr>
              <a:t>Worst customer service</a:t>
            </a:r>
            <a:r>
              <a:rPr lang="en-US" i="1" dirty="0">
                <a:solidFill>
                  <a:srgbClr val="C00000"/>
                </a:solidFill>
              </a:rPr>
              <a:t> I have ever had.”</a:t>
            </a:r>
          </a:p>
          <a:p>
            <a:pPr marL="0" indent="0">
              <a:buNone/>
            </a:pPr>
            <a:r>
              <a:rPr lang="en-US" dirty="0"/>
              <a:t>Output: </a:t>
            </a:r>
            <a:r>
              <a:rPr lang="en-US" i="1" dirty="0">
                <a:solidFill>
                  <a:srgbClr val="0070C0"/>
                </a:solidFill>
              </a:rPr>
              <a:t>“Possibly the best chicken I have ever had.”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too little…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Input: </a:t>
            </a:r>
            <a:r>
              <a:rPr lang="en-US" i="1" dirty="0">
                <a:solidFill>
                  <a:srgbClr val="C00000"/>
                </a:solidFill>
              </a:rPr>
              <a:t>“I am actually afraid to open the remaining jars.”</a:t>
            </a:r>
          </a:p>
          <a:p>
            <a:pPr marL="0" indent="0">
              <a:buNone/>
            </a:pPr>
            <a:r>
              <a:rPr lang="en-US" dirty="0"/>
              <a:t>Output: </a:t>
            </a:r>
            <a:r>
              <a:rPr lang="en-US" i="1" dirty="0">
                <a:solidFill>
                  <a:srgbClr val="0070C0"/>
                </a:solidFill>
              </a:rPr>
              <a:t>“I am actually afraid to open the remaining jars </a:t>
            </a:r>
            <a:r>
              <a:rPr lang="en-US" b="1" i="1" dirty="0">
                <a:solidFill>
                  <a:srgbClr val="0070C0"/>
                </a:solidFill>
              </a:rPr>
              <a:t>this is great.</a:t>
            </a:r>
            <a:r>
              <a:rPr lang="en-US" i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7921" y="4744552"/>
            <a:ext cx="4895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u="sng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http://tiny.cc/naacl2018-drg </a:t>
            </a:r>
            <a:endParaRPr lang="en-US" sz="2600" i="1" u="sng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41788" y="3803619"/>
            <a:ext cx="1660020" cy="7242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Delete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863955" y="3803619"/>
            <a:ext cx="1660020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Retrieve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453772" y="3803619"/>
            <a:ext cx="1891502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Generate</a:t>
            </a:r>
          </a:p>
        </p:txBody>
      </p:sp>
      <p:pic>
        <p:nvPicPr>
          <p:cNvPr id="3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08" y="4656101"/>
            <a:ext cx="1840700" cy="6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987921" y="5325447"/>
            <a:ext cx="4940776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u="sng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https://github.com/lijuncen/</a:t>
            </a:r>
          </a:p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u="sng" kern="0" dirty="0" smtClean="0">
                <a:solidFill>
                  <a:srgbClr val="0070C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Sentiment-and-Style-Transfer</a:t>
            </a:r>
            <a:endParaRPr lang="en-US" sz="2600" i="1" u="sng" kern="0" dirty="0">
              <a:solidFill>
                <a:srgbClr val="0070C0"/>
              </a:solidFill>
              <a:latin typeface="Century Gothic" panose="020B0502020202020204" pitchFamily="34" charset="0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92" y="1666191"/>
            <a:ext cx="1382212" cy="1382212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6516332" y="3280718"/>
            <a:ext cx="1766382" cy="5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 smtClean="0">
                <a:solidFill>
                  <a:srgbClr val="0070C0"/>
                </a:solidFill>
              </a:rPr>
              <a:t>I love NLP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966178" y="3280718"/>
            <a:ext cx="1455575" cy="5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l</a:t>
            </a:r>
            <a:r>
              <a:rPr lang="en-US" i="1" kern="0" dirty="0" smtClean="0">
                <a:solidFill>
                  <a:srgbClr val="0070C0"/>
                </a:solidFill>
              </a:rPr>
              <a:t>ove 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32" y="1642409"/>
            <a:ext cx="1828942" cy="1446896"/>
          </a:xfrm>
          <a:prstGeom prst="rect">
            <a:avLst/>
          </a:prstGeom>
        </p:spPr>
      </p:pic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461024" y="3280718"/>
            <a:ext cx="3168282" cy="5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None/>
            </a:pPr>
            <a:r>
              <a:rPr lang="en-US" i="1" kern="0" dirty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US" i="1" strike="sngStrike" kern="0" dirty="0">
                <a:solidFill>
                  <a:srgbClr val="C00000"/>
                </a:solidFill>
              </a:rPr>
              <a:t>don’t like</a:t>
            </a:r>
            <a:r>
              <a:rPr lang="en-US" i="1" kern="0" dirty="0">
                <a:solidFill>
                  <a:srgbClr val="C00000"/>
                </a:solidFill>
              </a:rPr>
              <a:t> </a:t>
            </a:r>
            <a:r>
              <a:rPr lang="en-US" i="1" kern="0" dirty="0">
                <a:solidFill>
                  <a:schemeClr val="bg1">
                    <a:lumMod val="50000"/>
                  </a:schemeClr>
                </a:solidFill>
              </a:rPr>
              <a:t>NLP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31" y="1558890"/>
            <a:ext cx="1539468" cy="1539468"/>
          </a:xfrm>
          <a:prstGeom prst="rect">
            <a:avLst/>
          </a:prstGeom>
        </p:spPr>
      </p:pic>
      <p:pic>
        <p:nvPicPr>
          <p:cNvPr id="1026" name="Picture 2" descr="Image result for github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51" y="5522630"/>
            <a:ext cx="1559453" cy="4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Delete, Retrieve, Generate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41788" y="4111435"/>
            <a:ext cx="1660020" cy="7242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Delete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863955" y="4111435"/>
            <a:ext cx="1660020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Retrieve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480255" y="4111435"/>
            <a:ext cx="1891502" cy="7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kern="0" dirty="0" smtClean="0"/>
              <a:t>Generate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92" y="1974007"/>
            <a:ext cx="1382212" cy="1382212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5866649" y="3588534"/>
            <a:ext cx="3118714" cy="5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 smtClean="0">
                <a:solidFill>
                  <a:srgbClr val="0070C0"/>
                </a:solidFill>
              </a:rPr>
              <a:t>I love the gumbo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966178" y="3588534"/>
            <a:ext cx="1455575" cy="5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i="1" kern="0" dirty="0">
                <a:solidFill>
                  <a:srgbClr val="0070C0"/>
                </a:solidFill>
              </a:rPr>
              <a:t>l</a:t>
            </a:r>
            <a:r>
              <a:rPr lang="en-US" i="1" kern="0" dirty="0" smtClean="0">
                <a:solidFill>
                  <a:srgbClr val="0070C0"/>
                </a:solidFill>
              </a:rPr>
              <a:t>ove 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35" y="1950225"/>
            <a:ext cx="1828942" cy="1446896"/>
          </a:xfrm>
          <a:prstGeom prst="rect">
            <a:avLst/>
          </a:prstGeom>
        </p:spPr>
      </p:pic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240194" y="3600949"/>
            <a:ext cx="3463207" cy="5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6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2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charset="0"/>
              <a:buChar char="•"/>
              <a:defRPr sz="1400" b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-112" charset="-128"/>
                <a:cs typeface="Century Gothic" panose="020B0502020202020204" pitchFamily="34" charset="0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1B15"/>
              </a:buClr>
              <a:buFont typeface="Times" pitchFamily="-11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None/>
            </a:pPr>
            <a:r>
              <a:rPr lang="en-US" i="1" kern="0" dirty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US" i="1" strike="sngStrike" kern="0" dirty="0" smtClean="0">
                <a:solidFill>
                  <a:srgbClr val="C00000"/>
                </a:solidFill>
              </a:rPr>
              <a:t>hated</a:t>
            </a:r>
            <a:r>
              <a:rPr lang="en-US" i="1" kern="0" dirty="0" smtClean="0">
                <a:solidFill>
                  <a:schemeClr val="bg1">
                    <a:lumMod val="50000"/>
                  </a:schemeClr>
                </a:solidFill>
              </a:rPr>
              <a:t> the gumbo</a:t>
            </a:r>
            <a:endParaRPr lang="en-US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31" y="1866706"/>
            <a:ext cx="1539468" cy="15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4" grpId="0"/>
      <p:bldP spid="35" grpId="0"/>
      <p:bldP spid="41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work with adversarial methods</a:t>
            </a:r>
          </a:p>
          <a:p>
            <a:r>
              <a:rPr lang="en-US" dirty="0"/>
              <a:t>Simple baselines</a:t>
            </a:r>
          </a:p>
          <a:p>
            <a:r>
              <a:rPr lang="en-US" dirty="0"/>
              <a:t>Simple neural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work with adversarial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Simple baselines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Simple neural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auto-encoder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0CB10-012C-5540-8C5A-ACE982847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215" y="4774236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157" y="3335514"/>
            <a:ext cx="17240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Encoder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8933" y="3346274"/>
            <a:ext cx="192906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Decoder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34432" y="3023008"/>
            <a:ext cx="222250" cy="1086675"/>
            <a:chOff x="4675913" y="1601920"/>
            <a:chExt cx="222250" cy="10866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75913" y="1601920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75913" y="1824170"/>
              <a:ext cx="222250" cy="222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75913" y="2035199"/>
              <a:ext cx="222250" cy="2222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75913" y="2245791"/>
              <a:ext cx="222250" cy="222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75913" y="2466345"/>
              <a:ext cx="222250" cy="222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05159" y="4755472"/>
            <a:ext cx="3892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The gumbo was bland.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9626" y="1826832"/>
            <a:ext cx="28632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861B15"/>
              </a:buClr>
            </a:pPr>
            <a:r>
              <a:rPr lang="en-US" sz="2600" kern="0" dirty="0">
                <a:latin typeface="Century Gothic" panose="020B0502020202020204" pitchFamily="34" charset="0"/>
                <a:ea typeface="ＭＳ Ｐゴシック" pitchFamily="-112" charset="-128"/>
              </a:rPr>
              <a:t>Target=</a:t>
            </a:r>
            <a:r>
              <a:rPr lang="en-US" sz="2600" i="1" kern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12" charset="-128"/>
              </a:rPr>
              <a:t>negative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2325222" y="393874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51268" y="4005130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340771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923248" y="3566346"/>
            <a:ext cx="8572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842144" y="2459372"/>
            <a:ext cx="10308" cy="785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70368" y="6428184"/>
            <a:ext cx="42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Shen et al. (2017); Fu et al. (2018)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1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StanfordNLPVerticalBarNoLogo">
  <a:themeElements>
    <a:clrScheme name="StanfordNLP">
      <a:dk1>
        <a:sysClr val="windowText" lastClr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fordNLPHorizontalBar">
  <a:themeElements>
    <a:clrScheme name="nate-stanford-nlp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fordNLPHoriontallBarNoLogo">
  <a:themeElements>
    <a:clrScheme name="nate-stanford-nlp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fordNL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e-stanford-nlp">
      <a:majorFont>
        <a:latin typeface="Gill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ate-stanford-nlp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e-stanford-nlp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e-stanford-nlp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20160808_acl_dataRecombination</Template>
  <TotalTime>12338</TotalTime>
  <Words>1506</Words>
  <Application>Microsoft Office PowerPoint</Application>
  <PresentationFormat>On-screen Show (4:3)</PresentationFormat>
  <Paragraphs>570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ＭＳ Ｐゴシック</vt:lpstr>
      <vt:lpstr>Arial</vt:lpstr>
      <vt:lpstr>Calibri</vt:lpstr>
      <vt:lpstr>Century Gothic</vt:lpstr>
      <vt:lpstr>Gill Sans</vt:lpstr>
      <vt:lpstr>Lucida Sans</vt:lpstr>
      <vt:lpstr>Times</vt:lpstr>
      <vt:lpstr>StanfordNLPVerticalBarNoLogo</vt:lpstr>
      <vt:lpstr>StanfordNLPHorizontalBar</vt:lpstr>
      <vt:lpstr>StanfordNLPHoriontallBarNoLogo</vt:lpstr>
      <vt:lpstr>1_StanfordNLP</vt:lpstr>
      <vt:lpstr>Delete, Retrieve, Generate: A  Simple Approach to Sentiment and Style Transfer</vt:lpstr>
      <vt:lpstr>Text Attribute Transfer</vt:lpstr>
      <vt:lpstr>PowerPoint Presentation</vt:lpstr>
      <vt:lpstr>PowerPoint Presentation</vt:lpstr>
      <vt:lpstr>PowerPoint Presentation</vt:lpstr>
      <vt:lpstr>Delete, Retrieve, Generate</vt:lpstr>
      <vt:lpstr>Outline</vt:lpstr>
      <vt:lpstr>Outline</vt:lpstr>
      <vt:lpstr>Basic auto-encoder</vt:lpstr>
      <vt:lpstr>Basic auto-encoder</vt:lpstr>
      <vt:lpstr>Basic auto-encoder</vt:lpstr>
      <vt:lpstr>Basic auto-encoder</vt:lpstr>
      <vt:lpstr>Adversarial content separation</vt:lpstr>
      <vt:lpstr>Error Cases</vt:lpstr>
      <vt:lpstr>Error Cases</vt:lpstr>
      <vt:lpstr>Error Cases</vt:lpstr>
      <vt:lpstr>A balancing act</vt:lpstr>
      <vt:lpstr>Outline</vt:lpstr>
      <vt:lpstr>Pick two out of three</vt:lpstr>
      <vt:lpstr>Content + Grammar</vt:lpstr>
      <vt:lpstr>Attribute + Grammar</vt:lpstr>
      <vt:lpstr>Retrieval Baseline</vt:lpstr>
      <vt:lpstr>Retrieval Baseline</vt:lpstr>
      <vt:lpstr>Retrieval Baseline</vt:lpstr>
      <vt:lpstr>Content + Attribute</vt:lpstr>
      <vt:lpstr>Content + Attribute</vt:lpstr>
      <vt:lpstr>Attribute Markers</vt:lpstr>
      <vt:lpstr>Template Baseline</vt:lpstr>
      <vt:lpstr>Template Baseline</vt:lpstr>
      <vt:lpstr>Template Baseline</vt:lpstr>
      <vt:lpstr>Template Baseline</vt:lpstr>
      <vt:lpstr>Template Baseline</vt:lpstr>
      <vt:lpstr>Template Baseline</vt:lpstr>
      <vt:lpstr>Template Baseline</vt:lpstr>
      <vt:lpstr>Experiments</vt:lpstr>
      <vt:lpstr>Experiments</vt:lpstr>
      <vt:lpstr>Results</vt:lpstr>
      <vt:lpstr>Results</vt:lpstr>
      <vt:lpstr>Results</vt:lpstr>
      <vt:lpstr>Results</vt:lpstr>
      <vt:lpstr>Results</vt:lpstr>
      <vt:lpstr>Outline</vt:lpstr>
      <vt:lpstr>Content separation revisited</vt:lpstr>
      <vt:lpstr>Delete and Generate</vt:lpstr>
      <vt:lpstr>Delete and Generate</vt:lpstr>
      <vt:lpstr>Results</vt:lpstr>
      <vt:lpstr>Context Cues</vt:lpstr>
      <vt:lpstr>Delete, Retrieve, Generate</vt:lpstr>
      <vt:lpstr>Delete, Retrieve, Generate</vt:lpstr>
      <vt:lpstr>Delete, Retrieve, Generate</vt:lpstr>
      <vt:lpstr>Results</vt:lpstr>
      <vt:lpstr>Deleting too much…</vt:lpstr>
      <vt:lpstr>Deleting too little…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Recombination for Neural Semantic Parsing</dc:title>
  <dc:creator>Robin Jia</dc:creator>
  <cp:lastModifiedBy>Robin Jia</cp:lastModifiedBy>
  <cp:revision>189</cp:revision>
  <dcterms:created xsi:type="dcterms:W3CDTF">2017-08-13T16:04:56Z</dcterms:created>
  <dcterms:modified xsi:type="dcterms:W3CDTF">2018-10-24T20:44:25Z</dcterms:modified>
</cp:coreProperties>
</file>