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33" r:id="rId1"/>
    <p:sldMasterId id="2147483825" r:id="rId2"/>
    <p:sldMasterId id="2147483841" r:id="rId3"/>
    <p:sldMasterId id="2147483846" r:id="rId4"/>
  </p:sldMasterIdLst>
  <p:notesMasterIdLst>
    <p:notesMasterId r:id="rId75"/>
  </p:notesMasterIdLst>
  <p:handoutMasterIdLst>
    <p:handoutMasterId r:id="rId76"/>
  </p:handoutMasterIdLst>
  <p:sldIdLst>
    <p:sldId id="256" r:id="rId5"/>
    <p:sldId id="603" r:id="rId6"/>
    <p:sldId id="651" r:id="rId7"/>
    <p:sldId id="605" r:id="rId8"/>
    <p:sldId id="606" r:id="rId9"/>
    <p:sldId id="569" r:id="rId10"/>
    <p:sldId id="647" r:id="rId11"/>
    <p:sldId id="570" r:id="rId12"/>
    <p:sldId id="587" r:id="rId13"/>
    <p:sldId id="571" r:id="rId14"/>
    <p:sldId id="586" r:id="rId15"/>
    <p:sldId id="595" r:id="rId16"/>
    <p:sldId id="596" r:id="rId17"/>
    <p:sldId id="648" r:id="rId18"/>
    <p:sldId id="572" r:id="rId19"/>
    <p:sldId id="673" r:id="rId20"/>
    <p:sldId id="573" r:id="rId21"/>
    <p:sldId id="590" r:id="rId22"/>
    <p:sldId id="628" r:id="rId23"/>
    <p:sldId id="661" r:id="rId24"/>
    <p:sldId id="664" r:id="rId25"/>
    <p:sldId id="665" r:id="rId26"/>
    <p:sldId id="683" r:id="rId27"/>
    <p:sldId id="666" r:id="rId28"/>
    <p:sldId id="668" r:id="rId29"/>
    <p:sldId id="674" r:id="rId30"/>
    <p:sldId id="591" r:id="rId31"/>
    <p:sldId id="676" r:id="rId32"/>
    <p:sldId id="675" r:id="rId33"/>
    <p:sldId id="670" r:id="rId34"/>
    <p:sldId id="654" r:id="rId35"/>
    <p:sldId id="649" r:id="rId36"/>
    <p:sldId id="576" r:id="rId37"/>
    <p:sldId id="612" r:id="rId38"/>
    <p:sldId id="577" r:id="rId39"/>
    <p:sldId id="609" r:id="rId40"/>
    <p:sldId id="610" r:id="rId41"/>
    <p:sldId id="613" r:id="rId42"/>
    <p:sldId id="614" r:id="rId43"/>
    <p:sldId id="611" r:id="rId44"/>
    <p:sldId id="578" r:id="rId45"/>
    <p:sldId id="682" r:id="rId46"/>
    <p:sldId id="679" r:id="rId47"/>
    <p:sldId id="656" r:id="rId48"/>
    <p:sldId id="657" r:id="rId49"/>
    <p:sldId id="658" r:id="rId50"/>
    <p:sldId id="659" r:id="rId51"/>
    <p:sldId id="655" r:id="rId52"/>
    <p:sldId id="626" r:id="rId53"/>
    <p:sldId id="638" r:id="rId54"/>
    <p:sldId id="635" r:id="rId55"/>
    <p:sldId id="642" r:id="rId56"/>
    <p:sldId id="637" r:id="rId57"/>
    <p:sldId id="639" r:id="rId58"/>
    <p:sldId id="650" r:id="rId59"/>
    <p:sldId id="579" r:id="rId60"/>
    <p:sldId id="580" r:id="rId61"/>
    <p:sldId id="599" r:id="rId62"/>
    <p:sldId id="634" r:id="rId63"/>
    <p:sldId id="684" r:id="rId64"/>
    <p:sldId id="633" r:id="rId65"/>
    <p:sldId id="583" r:id="rId66"/>
    <p:sldId id="671" r:id="rId67"/>
    <p:sldId id="678" r:id="rId68"/>
    <p:sldId id="644" r:id="rId69"/>
    <p:sldId id="645" r:id="rId70"/>
    <p:sldId id="646" r:id="rId71"/>
    <p:sldId id="685" r:id="rId72"/>
    <p:sldId id="687" r:id="rId73"/>
    <p:sldId id="686" r:id="rId7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801B"/>
    <a:srgbClr val="00642D"/>
    <a:srgbClr val="5BFFA5"/>
    <a:srgbClr val="99FF66"/>
    <a:srgbClr val="CBA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7525" autoAdjust="0"/>
  </p:normalViewPr>
  <p:slideViewPr>
    <p:cSldViewPr snapToGrid="0">
      <p:cViewPr varScale="1">
        <p:scale>
          <a:sx n="110" d="100"/>
          <a:sy n="110" d="100"/>
        </p:scale>
        <p:origin x="954" y="96"/>
      </p:cViewPr>
      <p:guideLst/>
    </p:cSldViewPr>
  </p:slideViewPr>
  <p:notesTextViewPr>
    <p:cViewPr>
      <p:scale>
        <a:sx n="1" d="1"/>
        <a:sy n="1" d="1"/>
      </p:scale>
      <p:origin x="0" y="0"/>
    </p:cViewPr>
  </p:notesTextViewPr>
  <p:notesViewPr>
    <p:cSldViewPr snapToGrid="0">
      <p:cViewPr varScale="1">
        <p:scale>
          <a:sx n="83" d="100"/>
          <a:sy n="83" d="100"/>
        </p:scale>
        <p:origin x="373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Jia" userId="c7647f7ae642c6ff" providerId="LiveId" clId="{1BF05E95-7F02-436B-B2BB-38C684775F87}"/>
    <pc:docChg chg="undo custSel addSld delSld modSld sldOrd">
      <pc:chgData name="Robin Jia" userId="c7647f7ae642c6ff" providerId="LiveId" clId="{1BF05E95-7F02-436B-B2BB-38C684775F87}" dt="2017-08-17T17:18:07.127" v="608"/>
      <pc:docMkLst>
        <pc:docMk/>
      </pc:docMkLst>
      <pc:sldChg chg="modSp">
        <pc:chgData name="Robin Jia" userId="c7647f7ae642c6ff" providerId="LiveId" clId="{1BF05E95-7F02-436B-B2BB-38C684775F87}" dt="2017-08-17T17:17:07.689" v="594" actId="20577"/>
        <pc:sldMkLst>
          <pc:docMk/>
          <pc:sldMk cId="3350684759" sldId="569"/>
        </pc:sldMkLst>
        <pc:spChg chg="mod">
          <ac:chgData name="Robin Jia" userId="c7647f7ae642c6ff" providerId="LiveId" clId="{1BF05E95-7F02-436B-B2BB-38C684775F87}" dt="2017-08-17T17:17:07.689" v="594" actId="20577"/>
          <ac:spMkLst>
            <pc:docMk/>
            <pc:sldMk cId="3350684759" sldId="569"/>
            <ac:spMk id="3" creationId="{43D3B26A-5EC2-4251-A3F6-ACC1838327A3}"/>
          </ac:spMkLst>
        </pc:spChg>
      </pc:sldChg>
      <pc:sldChg chg="modSp">
        <pc:chgData name="Robin Jia" userId="c7647f7ae642c6ff" providerId="LiveId" clId="{1BF05E95-7F02-436B-B2BB-38C684775F87}" dt="2017-08-17T16:35:45.396" v="0"/>
        <pc:sldMkLst>
          <pc:docMk/>
          <pc:sldMk cId="4047587385" sldId="572"/>
        </pc:sldMkLst>
        <pc:spChg chg="mod">
          <ac:chgData name="Robin Jia" userId="c7647f7ae642c6ff" providerId="LiveId" clId="{1BF05E95-7F02-436B-B2BB-38C684775F87}" dt="2017-08-17T16:35:45.396" v="0"/>
          <ac:spMkLst>
            <pc:docMk/>
            <pc:sldMk cId="4047587385" sldId="572"/>
            <ac:spMk id="6" creationId="{DD63F6E5-2A9C-4616-ADE8-EB7F3186A5C4}"/>
          </ac:spMkLst>
        </pc:spChg>
      </pc:sldChg>
      <pc:sldChg chg="addSp delSp modSp">
        <pc:chgData name="Robin Jia" userId="c7647f7ae642c6ff" providerId="LiveId" clId="{1BF05E95-7F02-436B-B2BB-38C684775F87}" dt="2017-08-17T17:05:42.624" v="422" actId="113"/>
        <pc:sldMkLst>
          <pc:docMk/>
          <pc:sldMk cId="3523587413" sldId="573"/>
        </pc:sldMkLst>
        <pc:spChg chg="del">
          <ac:chgData name="Robin Jia" userId="c7647f7ae642c6ff" providerId="LiveId" clId="{1BF05E95-7F02-436B-B2BB-38C684775F87}" dt="2017-08-17T16:38:57.484" v="240"/>
          <ac:spMkLst>
            <pc:docMk/>
            <pc:sldMk cId="3523587413" sldId="573"/>
            <ac:spMk id="3" creationId="{C8FB75DA-4D2A-423B-B7E8-FAE12642D756}"/>
          </ac:spMkLst>
        </pc:spChg>
        <pc:spChg chg="add del mod">
          <ac:chgData name="Robin Jia" userId="c7647f7ae642c6ff" providerId="LiveId" clId="{1BF05E95-7F02-436B-B2BB-38C684775F87}" dt="2017-08-17T17:04:01.800" v="417"/>
          <ac:spMkLst>
            <pc:docMk/>
            <pc:sldMk cId="3523587413" sldId="573"/>
            <ac:spMk id="5" creationId="{9E27CB77-FF5E-4609-9E74-A4ACA224A2EA}"/>
          </ac:spMkLst>
        </pc:spChg>
        <pc:graphicFrameChg chg="modGraphic">
          <ac:chgData name="Robin Jia" userId="c7647f7ae642c6ff" providerId="LiveId" clId="{1BF05E95-7F02-436B-B2BB-38C684775F87}" dt="2017-08-17T17:05:42.624" v="422" actId="113"/>
          <ac:graphicFrameMkLst>
            <pc:docMk/>
            <pc:sldMk cId="3523587413" sldId="573"/>
            <ac:graphicFrameMk id="6" creationId="{C5097366-34E8-44AF-9CBA-9EE1F2C4238C}"/>
          </ac:graphicFrameMkLst>
        </pc:graphicFrameChg>
      </pc:sldChg>
      <pc:sldChg chg="del">
        <pc:chgData name="Robin Jia" userId="c7647f7ae642c6ff" providerId="LiveId" clId="{1BF05E95-7F02-436B-B2BB-38C684775F87}" dt="2017-08-17T17:17:44.074" v="603" actId="2696"/>
        <pc:sldMkLst>
          <pc:docMk/>
          <pc:sldMk cId="2730331970" sldId="575"/>
        </pc:sldMkLst>
      </pc:sldChg>
      <pc:sldChg chg="modSp">
        <pc:chgData name="Robin Jia" userId="c7647f7ae642c6ff" providerId="LiveId" clId="{1BF05E95-7F02-436B-B2BB-38C684775F87}" dt="2017-08-17T17:05:20.371" v="420" actId="113"/>
        <pc:sldMkLst>
          <pc:docMk/>
          <pc:sldMk cId="737155214" sldId="578"/>
        </pc:sldMkLst>
        <pc:graphicFrameChg chg="modGraphic">
          <ac:chgData name="Robin Jia" userId="c7647f7ae642c6ff" providerId="LiveId" clId="{1BF05E95-7F02-436B-B2BB-38C684775F87}" dt="2017-08-17T17:05:20.371" v="420" actId="113"/>
          <ac:graphicFrameMkLst>
            <pc:docMk/>
            <pc:sldMk cId="737155214" sldId="578"/>
            <ac:graphicFrameMk id="5" creationId="{C5097366-34E8-44AF-9CBA-9EE1F2C4238C}"/>
          </ac:graphicFrameMkLst>
        </pc:graphicFrameChg>
      </pc:sldChg>
      <pc:sldChg chg="del">
        <pc:chgData name="Robin Jia" userId="c7647f7ae642c6ff" providerId="LiveId" clId="{1BF05E95-7F02-436B-B2BB-38C684775F87}" dt="2017-08-17T17:17:30.331" v="599" actId="2696"/>
        <pc:sldMkLst>
          <pc:docMk/>
          <pc:sldMk cId="3299425059" sldId="588"/>
        </pc:sldMkLst>
      </pc:sldChg>
      <pc:sldChg chg="modSp modAnim">
        <pc:chgData name="Robin Jia" userId="c7647f7ae642c6ff" providerId="LiveId" clId="{1BF05E95-7F02-436B-B2BB-38C684775F87}" dt="2017-08-17T16:42:03.895" v="389"/>
        <pc:sldMkLst>
          <pc:docMk/>
          <pc:sldMk cId="1411575742" sldId="590"/>
        </pc:sldMkLst>
        <pc:spChg chg="mod">
          <ac:chgData name="Robin Jia" userId="c7647f7ae642c6ff" providerId="LiveId" clId="{1BF05E95-7F02-436B-B2BB-38C684775F87}" dt="2017-08-17T16:42:03.895" v="389"/>
          <ac:spMkLst>
            <pc:docMk/>
            <pc:sldMk cId="1411575742" sldId="590"/>
            <ac:spMk id="11" creationId="{E58614C3-D173-457E-9873-454F64F5AC34}"/>
          </ac:spMkLst>
        </pc:spChg>
      </pc:sldChg>
      <pc:sldChg chg="ord">
        <pc:chgData name="Robin Jia" userId="c7647f7ae642c6ff" providerId="LiveId" clId="{1BF05E95-7F02-436B-B2BB-38C684775F87}" dt="2017-08-17T17:12:46.955" v="537"/>
        <pc:sldMkLst>
          <pc:docMk/>
          <pc:sldMk cId="2474529550" sldId="591"/>
        </pc:sldMkLst>
      </pc:sldChg>
      <pc:sldChg chg="del">
        <pc:chgData name="Robin Jia" userId="c7647f7ae642c6ff" providerId="LiveId" clId="{1BF05E95-7F02-436B-B2BB-38C684775F87}" dt="2017-08-17T17:01:41.762" v="399" actId="2696"/>
        <pc:sldMkLst>
          <pc:docMk/>
          <pc:sldMk cId="746772361" sldId="598"/>
        </pc:sldMkLst>
      </pc:sldChg>
      <pc:sldChg chg="del">
        <pc:chgData name="Robin Jia" userId="c7647f7ae642c6ff" providerId="LiveId" clId="{1BF05E95-7F02-436B-B2BB-38C684775F87}" dt="2017-08-17T17:01:27.762" v="395" actId="2696"/>
        <pc:sldMkLst>
          <pc:docMk/>
          <pc:sldMk cId="2336947523" sldId="616"/>
        </pc:sldMkLst>
      </pc:sldChg>
      <pc:sldChg chg="del">
        <pc:chgData name="Robin Jia" userId="c7647f7ae642c6ff" providerId="LiveId" clId="{1BF05E95-7F02-436B-B2BB-38C684775F87}" dt="2017-08-17T17:01:27.844" v="396" actId="2696"/>
        <pc:sldMkLst>
          <pc:docMk/>
          <pc:sldMk cId="72847097" sldId="617"/>
        </pc:sldMkLst>
      </pc:sldChg>
      <pc:sldChg chg="modSp ord">
        <pc:chgData name="Robin Jia" userId="c7647f7ae642c6ff" providerId="LiveId" clId="{1BF05E95-7F02-436B-B2BB-38C684775F87}" dt="2017-08-17T17:02:03.646" v="416" actId="20577"/>
        <pc:sldMkLst>
          <pc:docMk/>
          <pc:sldMk cId="1921870246" sldId="618"/>
        </pc:sldMkLst>
        <pc:spChg chg="mod">
          <ac:chgData name="Robin Jia" userId="c7647f7ae642c6ff" providerId="LiveId" clId="{1BF05E95-7F02-436B-B2BB-38C684775F87}" dt="2017-08-17T17:02:03.646" v="416" actId="20577"/>
          <ac:spMkLst>
            <pc:docMk/>
            <pc:sldMk cId="1921870246" sldId="618"/>
            <ac:spMk id="2" creationId="{00000000-0000-0000-0000-000000000000}"/>
          </ac:spMkLst>
        </pc:spChg>
      </pc:sldChg>
      <pc:sldChg chg="del">
        <pc:chgData name="Robin Jia" userId="c7647f7ae642c6ff" providerId="LiveId" clId="{1BF05E95-7F02-436B-B2BB-38C684775F87}" dt="2017-08-17T17:18:02.862" v="607" actId="2696"/>
        <pc:sldMkLst>
          <pc:docMk/>
          <pc:sldMk cId="4090171470" sldId="619"/>
        </pc:sldMkLst>
      </pc:sldChg>
      <pc:sldChg chg="ord">
        <pc:chgData name="Robin Jia" userId="c7647f7ae642c6ff" providerId="LiveId" clId="{1BF05E95-7F02-436B-B2BB-38C684775F87}" dt="2017-08-17T16:58:32.984" v="394"/>
        <pc:sldMkLst>
          <pc:docMk/>
          <pc:sldMk cId="2335718371" sldId="622"/>
        </pc:sldMkLst>
      </pc:sldChg>
      <pc:sldChg chg="modSp">
        <pc:chgData name="Robin Jia" userId="c7647f7ae642c6ff" providerId="LiveId" clId="{1BF05E95-7F02-436B-B2BB-38C684775F87}" dt="2017-08-17T17:05:51.936" v="423" actId="113"/>
        <pc:sldMkLst>
          <pc:docMk/>
          <pc:sldMk cId="3045215464" sldId="626"/>
        </pc:sldMkLst>
        <pc:graphicFrameChg chg="modGraphic">
          <ac:chgData name="Robin Jia" userId="c7647f7ae642c6ff" providerId="LiveId" clId="{1BF05E95-7F02-436B-B2BB-38C684775F87}" dt="2017-08-17T17:05:51.936" v="423" actId="113"/>
          <ac:graphicFrameMkLst>
            <pc:docMk/>
            <pc:sldMk cId="3045215464" sldId="626"/>
            <ac:graphicFrameMk id="5" creationId="{C5097366-34E8-44AF-9CBA-9EE1F2C4238C}"/>
          </ac:graphicFrameMkLst>
        </pc:graphicFrameChg>
      </pc:sldChg>
      <pc:sldChg chg="del">
        <pc:chgData name="Robin Jia" userId="c7647f7ae642c6ff" providerId="LiveId" clId="{1BF05E95-7F02-436B-B2BB-38C684775F87}" dt="2017-08-17T17:01:27.860" v="397" actId="2696"/>
        <pc:sldMkLst>
          <pc:docMk/>
          <pc:sldMk cId="1610428874" sldId="627"/>
        </pc:sldMkLst>
      </pc:sldChg>
      <pc:sldChg chg="addSp delSp modSp">
        <pc:chgData name="Robin Jia" userId="c7647f7ae642c6ff" providerId="LiveId" clId="{1BF05E95-7F02-436B-B2BB-38C684775F87}" dt="2017-08-17T17:05:35.884" v="421" actId="113"/>
        <pc:sldMkLst>
          <pc:docMk/>
          <pc:sldMk cId="324078827" sldId="628"/>
        </pc:sldMkLst>
        <pc:spChg chg="del">
          <ac:chgData name="Robin Jia" userId="c7647f7ae642c6ff" providerId="LiveId" clId="{1BF05E95-7F02-436B-B2BB-38C684775F87}" dt="2017-08-17T16:41:27.943" v="384" actId="478"/>
          <ac:spMkLst>
            <pc:docMk/>
            <pc:sldMk cId="324078827" sldId="628"/>
            <ac:spMk id="3" creationId="{C8FB75DA-4D2A-423B-B7E8-FAE12642D756}"/>
          </ac:spMkLst>
        </pc:spChg>
        <pc:spChg chg="add del mod">
          <ac:chgData name="Robin Jia" userId="c7647f7ae642c6ff" providerId="LiveId" clId="{1BF05E95-7F02-436B-B2BB-38C684775F87}" dt="2017-08-17T16:41:31.113" v="385" actId="478"/>
          <ac:spMkLst>
            <pc:docMk/>
            <pc:sldMk cId="324078827" sldId="628"/>
            <ac:spMk id="7" creationId="{A9E7535C-A929-4001-96C6-8104D88E8797}"/>
          </ac:spMkLst>
        </pc:spChg>
        <pc:graphicFrameChg chg="modGraphic">
          <ac:chgData name="Robin Jia" userId="c7647f7ae642c6ff" providerId="LiveId" clId="{1BF05E95-7F02-436B-B2BB-38C684775F87}" dt="2017-08-17T17:05:35.884" v="421" actId="113"/>
          <ac:graphicFrameMkLst>
            <pc:docMk/>
            <pc:sldMk cId="324078827" sldId="628"/>
            <ac:graphicFrameMk id="6" creationId="{C5097366-34E8-44AF-9CBA-9EE1F2C4238C}"/>
          </ac:graphicFrameMkLst>
        </pc:graphicFrameChg>
      </pc:sldChg>
      <pc:sldChg chg="del">
        <pc:chgData name="Robin Jia" userId="c7647f7ae642c6ff" providerId="LiveId" clId="{1BF05E95-7F02-436B-B2BB-38C684775F87}" dt="2017-08-17T17:01:53.890" v="401" actId="2696"/>
        <pc:sldMkLst>
          <pc:docMk/>
          <pc:sldMk cId="307225690" sldId="630"/>
        </pc:sldMkLst>
      </pc:sldChg>
      <pc:sldChg chg="ord">
        <pc:chgData name="Robin Jia" userId="c7647f7ae642c6ff" providerId="LiveId" clId="{1BF05E95-7F02-436B-B2BB-38C684775F87}" dt="2017-08-17T17:01:50.828" v="400"/>
        <pc:sldMkLst>
          <pc:docMk/>
          <pc:sldMk cId="431301622" sldId="631"/>
        </pc:sldMkLst>
      </pc:sldChg>
      <pc:sldChg chg="ord">
        <pc:chgData name="Robin Jia" userId="c7647f7ae642c6ff" providerId="LiveId" clId="{1BF05E95-7F02-436B-B2BB-38C684775F87}" dt="2017-08-17T17:01:50.828" v="400"/>
        <pc:sldMkLst>
          <pc:docMk/>
          <pc:sldMk cId="2986239853" sldId="632"/>
        </pc:sldMkLst>
      </pc:sldChg>
      <pc:sldChg chg="modSp">
        <pc:chgData name="Robin Jia" userId="c7647f7ae642c6ff" providerId="LiveId" clId="{1BF05E95-7F02-436B-B2BB-38C684775F87}" dt="2017-08-17T16:56:57.440" v="393"/>
        <pc:sldMkLst>
          <pc:docMk/>
          <pc:sldMk cId="2188557290" sldId="634"/>
        </pc:sldMkLst>
        <pc:spChg chg="mod">
          <ac:chgData name="Robin Jia" userId="c7647f7ae642c6ff" providerId="LiveId" clId="{1BF05E95-7F02-436B-B2BB-38C684775F87}" dt="2017-08-17T16:56:57.440" v="393"/>
          <ac:spMkLst>
            <pc:docMk/>
            <pc:sldMk cId="2188557290" sldId="634"/>
            <ac:spMk id="5" creationId="{DD63F6E5-2A9C-4616-ADE8-EB7F3186A5C4}"/>
          </ac:spMkLst>
        </pc:spChg>
      </pc:sldChg>
      <pc:sldChg chg="modSp">
        <pc:chgData name="Robin Jia" userId="c7647f7ae642c6ff" providerId="LiveId" clId="{1BF05E95-7F02-436B-B2BB-38C684775F87}" dt="2017-08-17T17:12:03.410" v="535" actId="20577"/>
        <pc:sldMkLst>
          <pc:docMk/>
          <pc:sldMk cId="3586665585" sldId="639"/>
        </pc:sldMkLst>
        <pc:spChg chg="mod">
          <ac:chgData name="Robin Jia" userId="c7647f7ae642c6ff" providerId="LiveId" clId="{1BF05E95-7F02-436B-B2BB-38C684775F87}" dt="2017-08-17T17:12:03.410" v="535" actId="20577"/>
          <ac:spMkLst>
            <pc:docMk/>
            <pc:sldMk cId="3586665585" sldId="639"/>
            <ac:spMk id="3" creationId="{00000000-0000-0000-0000-000000000000}"/>
          </ac:spMkLst>
        </pc:spChg>
      </pc:sldChg>
      <pc:sldChg chg="modSp">
        <pc:chgData name="Robin Jia" userId="c7647f7ae642c6ff" providerId="LiveId" clId="{1BF05E95-7F02-436B-B2BB-38C684775F87}" dt="2017-08-17T17:10:34.320" v="534" actId="20577"/>
        <pc:sldMkLst>
          <pc:docMk/>
          <pc:sldMk cId="1990109192" sldId="642"/>
        </pc:sldMkLst>
        <pc:spChg chg="mod">
          <ac:chgData name="Robin Jia" userId="c7647f7ae642c6ff" providerId="LiveId" clId="{1BF05E95-7F02-436B-B2BB-38C684775F87}" dt="2017-08-17T17:10:34.320" v="534" actId="20577"/>
          <ac:spMkLst>
            <pc:docMk/>
            <pc:sldMk cId="1990109192" sldId="642"/>
            <ac:spMk id="3" creationId="{A60F2CCD-95B3-43FF-AC17-F27672E92FC0}"/>
          </ac:spMkLst>
        </pc:spChg>
      </pc:sldChg>
      <pc:sldChg chg="modSp add">
        <pc:chgData name="Robin Jia" userId="c7647f7ae642c6ff" providerId="LiveId" clId="{1BF05E95-7F02-436B-B2BB-38C684775F87}" dt="2017-08-17T16:39:42.568" v="383" actId="20577"/>
        <pc:sldMkLst>
          <pc:docMk/>
          <pc:sldMk cId="2357963312" sldId="643"/>
        </pc:sldMkLst>
        <pc:spChg chg="mod">
          <ac:chgData name="Robin Jia" userId="c7647f7ae642c6ff" providerId="LiveId" clId="{1BF05E95-7F02-436B-B2BB-38C684775F87}" dt="2017-08-17T16:38:14.458" v="17" actId="20577"/>
          <ac:spMkLst>
            <pc:docMk/>
            <pc:sldMk cId="2357963312" sldId="643"/>
            <ac:spMk id="2" creationId="{18A99F75-E8FA-4152-99AB-16B4C2467914}"/>
          </ac:spMkLst>
        </pc:spChg>
        <pc:spChg chg="mod">
          <ac:chgData name="Robin Jia" userId="c7647f7ae642c6ff" providerId="LiveId" clId="{1BF05E95-7F02-436B-B2BB-38C684775F87}" dt="2017-08-17T16:39:42.568" v="383" actId="20577"/>
          <ac:spMkLst>
            <pc:docMk/>
            <pc:sldMk cId="2357963312" sldId="643"/>
            <ac:spMk id="3" creationId="{CD5EAB76-7400-481B-9986-B3DA08511FA0}"/>
          </ac:spMkLst>
        </pc:spChg>
      </pc:sldChg>
      <pc:sldChg chg="add">
        <pc:chgData name="Robin Jia" userId="c7647f7ae642c6ff" providerId="LiveId" clId="{1BF05E95-7F02-436B-B2BB-38C684775F87}" dt="2017-08-17T17:01:31.299" v="398"/>
        <pc:sldMkLst>
          <pc:docMk/>
          <pc:sldMk cId="3219671837" sldId="644"/>
        </pc:sldMkLst>
      </pc:sldChg>
      <pc:sldChg chg="add">
        <pc:chgData name="Robin Jia" userId="c7647f7ae642c6ff" providerId="LiveId" clId="{1BF05E95-7F02-436B-B2BB-38C684775F87}" dt="2017-08-17T17:01:31.299" v="398"/>
        <pc:sldMkLst>
          <pc:docMk/>
          <pc:sldMk cId="3237824987" sldId="645"/>
        </pc:sldMkLst>
      </pc:sldChg>
      <pc:sldChg chg="add">
        <pc:chgData name="Robin Jia" userId="c7647f7ae642c6ff" providerId="LiveId" clId="{1BF05E95-7F02-436B-B2BB-38C684775F87}" dt="2017-08-17T17:01:31.299" v="398"/>
        <pc:sldMkLst>
          <pc:docMk/>
          <pc:sldMk cId="4164796297" sldId="646"/>
        </pc:sldMkLst>
      </pc:sldChg>
      <pc:sldChg chg="modSp add">
        <pc:chgData name="Robin Jia" userId="c7647f7ae642c6ff" providerId="LiveId" clId="{1BF05E95-7F02-436B-B2BB-38C684775F87}" dt="2017-08-17T17:17:23.608" v="597"/>
        <pc:sldMkLst>
          <pc:docMk/>
          <pc:sldMk cId="1126086978" sldId="647"/>
        </pc:sldMkLst>
        <pc:spChg chg="mod">
          <ac:chgData name="Robin Jia" userId="c7647f7ae642c6ff" providerId="LiveId" clId="{1BF05E95-7F02-436B-B2BB-38C684775F87}" dt="2017-08-17T17:17:23.608" v="597"/>
          <ac:spMkLst>
            <pc:docMk/>
            <pc:sldMk cId="1126086978" sldId="647"/>
            <ac:spMk id="3" creationId="{43D3B26A-5EC2-4251-A3F6-ACC1838327A3}"/>
          </ac:spMkLst>
        </pc:spChg>
      </pc:sldChg>
      <pc:sldChg chg="modSp add">
        <pc:chgData name="Robin Jia" userId="c7647f7ae642c6ff" providerId="LiveId" clId="{1BF05E95-7F02-436B-B2BB-38C684775F87}" dt="2017-08-17T17:17:38.415" v="601"/>
        <pc:sldMkLst>
          <pc:docMk/>
          <pc:sldMk cId="4078253461" sldId="648"/>
        </pc:sldMkLst>
        <pc:spChg chg="mod">
          <ac:chgData name="Robin Jia" userId="c7647f7ae642c6ff" providerId="LiveId" clId="{1BF05E95-7F02-436B-B2BB-38C684775F87}" dt="2017-08-17T17:17:38.415" v="601"/>
          <ac:spMkLst>
            <pc:docMk/>
            <pc:sldMk cId="4078253461" sldId="648"/>
            <ac:spMk id="3" creationId="{43D3B26A-5EC2-4251-A3F6-ACC1838327A3}"/>
          </ac:spMkLst>
        </pc:spChg>
      </pc:sldChg>
      <pc:sldChg chg="modSp add">
        <pc:chgData name="Robin Jia" userId="c7647f7ae642c6ff" providerId="LiveId" clId="{1BF05E95-7F02-436B-B2BB-38C684775F87}" dt="2017-08-17T17:17:51.401" v="605"/>
        <pc:sldMkLst>
          <pc:docMk/>
          <pc:sldMk cId="971418936" sldId="649"/>
        </pc:sldMkLst>
        <pc:spChg chg="mod">
          <ac:chgData name="Robin Jia" userId="c7647f7ae642c6ff" providerId="LiveId" clId="{1BF05E95-7F02-436B-B2BB-38C684775F87}" dt="2017-08-17T17:17:51.401" v="605"/>
          <ac:spMkLst>
            <pc:docMk/>
            <pc:sldMk cId="971418936" sldId="649"/>
            <ac:spMk id="3" creationId="{43D3B26A-5EC2-4251-A3F6-ACC1838327A3}"/>
          </ac:spMkLst>
        </pc:spChg>
      </pc:sldChg>
      <pc:sldChg chg="modSp add">
        <pc:chgData name="Robin Jia" userId="c7647f7ae642c6ff" providerId="LiveId" clId="{1BF05E95-7F02-436B-B2BB-38C684775F87}" dt="2017-08-17T17:18:07.127" v="608"/>
        <pc:sldMkLst>
          <pc:docMk/>
          <pc:sldMk cId="1318601906" sldId="650"/>
        </pc:sldMkLst>
        <pc:spChg chg="mod">
          <ac:chgData name="Robin Jia" userId="c7647f7ae642c6ff" providerId="LiveId" clId="{1BF05E95-7F02-436B-B2BB-38C684775F87}" dt="2017-08-17T17:18:07.127" v="608"/>
          <ac:spMkLst>
            <pc:docMk/>
            <pc:sldMk cId="1318601906" sldId="650"/>
            <ac:spMk id="3" creationId="{43D3B26A-5EC2-4251-A3F6-ACC1838327A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Original</c:v>
                </c:pt>
              </c:strCache>
            </c:strRef>
          </c:tx>
          <c:spPr>
            <a:solidFill>
              <a:schemeClr val="accent1"/>
            </a:solidFill>
            <a:ln>
              <a:noFill/>
            </a:ln>
            <a:effectLst/>
          </c:spPr>
          <c:invertIfNegative val="0"/>
          <c:cat>
            <c:strRef>
              <c:f>Sheet1!$A$2:$A$3</c:f>
              <c:strCache>
                <c:ptCount val="2"/>
                <c:pt idx="0">
                  <c:v>Standard Training Data</c:v>
                </c:pt>
                <c:pt idx="1">
                  <c:v>Adversarial Training Data</c:v>
                </c:pt>
              </c:strCache>
            </c:strRef>
          </c:cat>
          <c:val>
            <c:numRef>
              <c:f>Sheet1!$B$2:$B$3</c:f>
              <c:numCache>
                <c:formatCode>General</c:formatCode>
                <c:ptCount val="2"/>
                <c:pt idx="0">
                  <c:v>75.8</c:v>
                </c:pt>
                <c:pt idx="1">
                  <c:v>75.099999999999994</c:v>
                </c:pt>
              </c:numCache>
            </c:numRef>
          </c:val>
          <c:extLst xmlns:c16r2="http://schemas.microsoft.com/office/drawing/2015/06/chart">
            <c:ext xmlns:c16="http://schemas.microsoft.com/office/drawing/2014/chart" uri="{C3380CC4-5D6E-409C-BE32-E72D297353CC}">
              <c16:uniqueId val="{00000000-21B1-4C89-9BC2-A220DB05E9CF}"/>
            </c:ext>
          </c:extLst>
        </c:ser>
        <c:ser>
          <c:idx val="1"/>
          <c:order val="1"/>
          <c:tx>
            <c:strRef>
              <c:f>Sheet1!$C$1</c:f>
              <c:strCache>
                <c:ptCount val="1"/>
                <c:pt idx="0">
                  <c:v>AddSent</c:v>
                </c:pt>
              </c:strCache>
            </c:strRef>
          </c:tx>
          <c:spPr>
            <a:solidFill>
              <a:schemeClr val="accent2"/>
            </a:solidFill>
            <a:ln>
              <a:noFill/>
            </a:ln>
            <a:effectLst/>
          </c:spPr>
          <c:invertIfNegative val="0"/>
          <c:cat>
            <c:strRef>
              <c:f>Sheet1!$A$2:$A$3</c:f>
              <c:strCache>
                <c:ptCount val="2"/>
                <c:pt idx="0">
                  <c:v>Standard Training Data</c:v>
                </c:pt>
                <c:pt idx="1">
                  <c:v>Adversarial Training Data</c:v>
                </c:pt>
              </c:strCache>
            </c:strRef>
          </c:cat>
          <c:val>
            <c:numRef>
              <c:f>Sheet1!$C$2:$C$3</c:f>
              <c:numCache>
                <c:formatCode>General</c:formatCode>
                <c:ptCount val="2"/>
                <c:pt idx="0">
                  <c:v>34.799999999999997</c:v>
                </c:pt>
                <c:pt idx="1">
                  <c:v>70.400000000000006</c:v>
                </c:pt>
              </c:numCache>
            </c:numRef>
          </c:val>
          <c:extLst xmlns:c16r2="http://schemas.microsoft.com/office/drawing/2015/06/chart">
            <c:ext xmlns:c16="http://schemas.microsoft.com/office/drawing/2014/chart" uri="{C3380CC4-5D6E-409C-BE32-E72D297353CC}">
              <c16:uniqueId val="{00000001-21B1-4C89-9BC2-A220DB05E9CF}"/>
            </c:ext>
          </c:extLst>
        </c:ser>
        <c:ser>
          <c:idx val="2"/>
          <c:order val="2"/>
          <c:tx>
            <c:strRef>
              <c:f>Sheet1!$D$1</c:f>
              <c:strCache>
                <c:ptCount val="1"/>
                <c:pt idx="0">
                  <c:v>AddSentMod</c:v>
                </c:pt>
              </c:strCache>
            </c:strRef>
          </c:tx>
          <c:spPr>
            <a:solidFill>
              <a:schemeClr val="accent3"/>
            </a:solidFill>
            <a:ln>
              <a:noFill/>
            </a:ln>
            <a:effectLst/>
          </c:spPr>
          <c:invertIfNegative val="0"/>
          <c:dPt>
            <c:idx val="0"/>
            <c:invertIfNegative val="0"/>
            <c:bubble3D val="0"/>
            <c:spPr>
              <a:noFill/>
              <a:ln>
                <a:noFill/>
              </a:ln>
              <a:effectLst/>
            </c:spPr>
            <c:extLst xmlns:c16r2="http://schemas.microsoft.com/office/drawing/2015/06/chart">
              <c:ext xmlns:c16="http://schemas.microsoft.com/office/drawing/2014/chart" uri="{C3380CC4-5D6E-409C-BE32-E72D297353CC}">
                <c16:uniqueId val="{00000003-21B1-4C89-9BC2-A220DB05E9CF}"/>
              </c:ext>
            </c:extLst>
          </c:dPt>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5-21B1-4C89-9BC2-A220DB05E9CF}"/>
              </c:ext>
            </c:extLst>
          </c:dPt>
          <c:cat>
            <c:strRef>
              <c:f>Sheet1!$A$2:$A$3</c:f>
              <c:strCache>
                <c:ptCount val="2"/>
                <c:pt idx="0">
                  <c:v>Standard Training Data</c:v>
                </c:pt>
                <c:pt idx="1">
                  <c:v>Adversarial Training Data</c:v>
                </c:pt>
              </c:strCache>
            </c:strRef>
          </c:cat>
          <c:val>
            <c:numRef>
              <c:f>Sheet1!$D$2:$D$3</c:f>
              <c:numCache>
                <c:formatCode>General</c:formatCode>
                <c:ptCount val="2"/>
                <c:pt idx="0">
                  <c:v>34.299999999999997</c:v>
                </c:pt>
                <c:pt idx="1">
                  <c:v>39.200000000000003</c:v>
                </c:pt>
              </c:numCache>
            </c:numRef>
          </c:val>
          <c:extLst xmlns:c16r2="http://schemas.microsoft.com/office/drawing/2015/06/chart">
            <c:ext xmlns:c16="http://schemas.microsoft.com/office/drawing/2014/chart" uri="{C3380CC4-5D6E-409C-BE32-E72D297353CC}">
              <c16:uniqueId val="{00000006-21B1-4C89-9BC2-A220DB05E9CF}"/>
            </c:ext>
          </c:extLst>
        </c:ser>
        <c:dLbls>
          <c:showLegendKey val="0"/>
          <c:showVal val="0"/>
          <c:showCatName val="0"/>
          <c:showSerName val="0"/>
          <c:showPercent val="0"/>
          <c:showBubbleSize val="0"/>
        </c:dLbls>
        <c:gapWidth val="219"/>
        <c:overlap val="-27"/>
        <c:axId val="412328032"/>
        <c:axId val="412336192"/>
      </c:barChart>
      <c:catAx>
        <c:axId val="41232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36192"/>
        <c:crosses val="autoZero"/>
        <c:auto val="1"/>
        <c:lblAlgn val="ctr"/>
        <c:lblOffset val="100"/>
        <c:noMultiLvlLbl val="0"/>
      </c:catAx>
      <c:valAx>
        <c:axId val="412336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2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Original</c:v>
                </c:pt>
              </c:strCache>
            </c:strRef>
          </c:tx>
          <c:spPr>
            <a:solidFill>
              <a:schemeClr val="accent1"/>
            </a:solidFill>
            <a:ln>
              <a:noFill/>
            </a:ln>
            <a:effectLst/>
          </c:spPr>
          <c:invertIfNegative val="0"/>
          <c:cat>
            <c:strRef>
              <c:f>Sheet1!$A$2:$A$3</c:f>
              <c:strCache>
                <c:ptCount val="2"/>
                <c:pt idx="0">
                  <c:v>Standard Training Data</c:v>
                </c:pt>
                <c:pt idx="1">
                  <c:v>Adversarial Training Data</c:v>
                </c:pt>
              </c:strCache>
            </c:strRef>
          </c:cat>
          <c:val>
            <c:numRef>
              <c:f>Sheet1!$B$2:$B$3</c:f>
              <c:numCache>
                <c:formatCode>General</c:formatCode>
                <c:ptCount val="2"/>
                <c:pt idx="0">
                  <c:v>75.8</c:v>
                </c:pt>
                <c:pt idx="1">
                  <c:v>75.099999999999994</c:v>
                </c:pt>
              </c:numCache>
            </c:numRef>
          </c:val>
          <c:extLst xmlns:c16r2="http://schemas.microsoft.com/office/drawing/2015/06/chart">
            <c:ext xmlns:c16="http://schemas.microsoft.com/office/drawing/2014/chart" uri="{C3380CC4-5D6E-409C-BE32-E72D297353CC}">
              <c16:uniqueId val="{00000000-78D2-4C14-8C79-DD77C6D83D40}"/>
            </c:ext>
          </c:extLst>
        </c:ser>
        <c:ser>
          <c:idx val="1"/>
          <c:order val="1"/>
          <c:tx>
            <c:strRef>
              <c:f>Sheet1!$C$1</c:f>
              <c:strCache>
                <c:ptCount val="1"/>
                <c:pt idx="0">
                  <c:v>AddSent</c:v>
                </c:pt>
              </c:strCache>
            </c:strRef>
          </c:tx>
          <c:spPr>
            <a:solidFill>
              <a:schemeClr val="accent2"/>
            </a:solidFill>
            <a:ln>
              <a:noFill/>
            </a:ln>
            <a:effectLst/>
          </c:spPr>
          <c:invertIfNegative val="0"/>
          <c:cat>
            <c:strRef>
              <c:f>Sheet1!$A$2:$A$3</c:f>
              <c:strCache>
                <c:ptCount val="2"/>
                <c:pt idx="0">
                  <c:v>Standard Training Data</c:v>
                </c:pt>
                <c:pt idx="1">
                  <c:v>Adversarial Training Data</c:v>
                </c:pt>
              </c:strCache>
            </c:strRef>
          </c:cat>
          <c:val>
            <c:numRef>
              <c:f>Sheet1!$C$2:$C$3</c:f>
              <c:numCache>
                <c:formatCode>General</c:formatCode>
                <c:ptCount val="2"/>
                <c:pt idx="0">
                  <c:v>34.799999999999997</c:v>
                </c:pt>
                <c:pt idx="1">
                  <c:v>70.400000000000006</c:v>
                </c:pt>
              </c:numCache>
            </c:numRef>
          </c:val>
          <c:extLst xmlns:c16r2="http://schemas.microsoft.com/office/drawing/2015/06/chart">
            <c:ext xmlns:c16="http://schemas.microsoft.com/office/drawing/2014/chart" uri="{C3380CC4-5D6E-409C-BE32-E72D297353CC}">
              <c16:uniqueId val="{00000001-78D2-4C14-8C79-DD77C6D83D40}"/>
            </c:ext>
          </c:extLst>
        </c:ser>
        <c:ser>
          <c:idx val="2"/>
          <c:order val="2"/>
          <c:tx>
            <c:strRef>
              <c:f>Sheet1!$D$1</c:f>
              <c:strCache>
                <c:ptCount val="1"/>
                <c:pt idx="0">
                  <c:v>AddSentMod</c:v>
                </c:pt>
              </c:strCache>
            </c:strRef>
          </c:tx>
          <c:spPr>
            <a:solidFill>
              <a:schemeClr val="accent3"/>
            </a:solidFill>
            <a:ln>
              <a:noFill/>
            </a:ln>
            <a:effectLst/>
          </c:spPr>
          <c:invertIfNegative val="0"/>
          <c:cat>
            <c:strRef>
              <c:f>Sheet1!$A$2:$A$3</c:f>
              <c:strCache>
                <c:ptCount val="2"/>
                <c:pt idx="0">
                  <c:v>Standard Training Data</c:v>
                </c:pt>
                <c:pt idx="1">
                  <c:v>Adversarial Training Data</c:v>
                </c:pt>
              </c:strCache>
            </c:strRef>
          </c:cat>
          <c:val>
            <c:numRef>
              <c:f>Sheet1!$D$2:$D$3</c:f>
              <c:numCache>
                <c:formatCode>General</c:formatCode>
                <c:ptCount val="2"/>
                <c:pt idx="0">
                  <c:v>34.299999999999997</c:v>
                </c:pt>
                <c:pt idx="1">
                  <c:v>39.200000000000003</c:v>
                </c:pt>
              </c:numCache>
            </c:numRef>
          </c:val>
          <c:extLst xmlns:c16r2="http://schemas.microsoft.com/office/drawing/2015/06/chart">
            <c:ext xmlns:c16="http://schemas.microsoft.com/office/drawing/2014/chart" uri="{C3380CC4-5D6E-409C-BE32-E72D297353CC}">
              <c16:uniqueId val="{00000002-78D2-4C14-8C79-DD77C6D83D40}"/>
            </c:ext>
          </c:extLst>
        </c:ser>
        <c:dLbls>
          <c:showLegendKey val="0"/>
          <c:showVal val="0"/>
          <c:showCatName val="0"/>
          <c:showSerName val="0"/>
          <c:showPercent val="0"/>
          <c:showBubbleSize val="0"/>
        </c:dLbls>
        <c:gapWidth val="219"/>
        <c:overlap val="-27"/>
        <c:axId val="412336736"/>
        <c:axId val="412337280"/>
      </c:barChart>
      <c:catAx>
        <c:axId val="41233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37280"/>
        <c:crosses val="autoZero"/>
        <c:auto val="1"/>
        <c:lblAlgn val="ctr"/>
        <c:lblOffset val="100"/>
        <c:noMultiLvlLbl val="0"/>
      </c:catAx>
      <c:valAx>
        <c:axId val="412337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3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MatchLSTM single</c:v>
                </c:pt>
                <c:pt idx="1">
                  <c:v>MatchLSTM ensemble</c:v>
                </c:pt>
                <c:pt idx="2">
                  <c:v>BiDAF single</c:v>
                </c:pt>
                <c:pt idx="3">
                  <c:v>BiDAF ensemble</c:v>
                </c:pt>
                <c:pt idx="4">
                  <c:v>Human</c:v>
                </c:pt>
              </c:strCache>
            </c:strRef>
          </c:cat>
          <c:val>
            <c:numRef>
              <c:f>Sheet1!$B$2:$B$6</c:f>
              <c:numCache>
                <c:formatCode>General</c:formatCode>
                <c:ptCount val="5"/>
                <c:pt idx="0">
                  <c:v>98.8</c:v>
                </c:pt>
                <c:pt idx="1">
                  <c:v>98.6</c:v>
                </c:pt>
                <c:pt idx="2">
                  <c:v>92.1</c:v>
                </c:pt>
                <c:pt idx="3">
                  <c:v>97</c:v>
                </c:pt>
                <c:pt idx="4">
                  <c:v>27.3</c:v>
                </c:pt>
              </c:numCache>
            </c:numRef>
          </c:val>
          <c:extLst xmlns:c16r2="http://schemas.microsoft.com/office/drawing/2015/06/chart">
            <c:ext xmlns:c16="http://schemas.microsoft.com/office/drawing/2014/chart" uri="{C3380CC4-5D6E-409C-BE32-E72D297353CC}">
              <c16:uniqueId val="{00000000-CF33-4F33-BF3E-44637BB768E3}"/>
            </c:ext>
          </c:extLst>
        </c:ser>
        <c:dLbls>
          <c:showLegendKey val="0"/>
          <c:showVal val="0"/>
          <c:showCatName val="0"/>
          <c:showSerName val="0"/>
          <c:showPercent val="0"/>
          <c:showBubbleSize val="0"/>
        </c:dLbls>
        <c:gapWidth val="219"/>
        <c:overlap val="-27"/>
        <c:axId val="412333472"/>
        <c:axId val="412337824"/>
      </c:barChart>
      <c:catAx>
        <c:axId val="41233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37824"/>
        <c:crosses val="autoZero"/>
        <c:auto val="1"/>
        <c:lblAlgn val="ctr"/>
        <c:lblOffset val="100"/>
        <c:noMultiLvlLbl val="0"/>
      </c:catAx>
      <c:valAx>
        <c:axId val="4123378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Percent with wrong</a:t>
                </a:r>
                <a:r>
                  <a:rPr lang="en-US" sz="1600" baseline="0" dirty="0"/>
                  <a:t> answer in distractor sentence</a:t>
                </a:r>
                <a:endParaRPr lang="en-US" sz="16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3347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Match Single Data</c:v>
                </c:pt>
              </c:strCache>
            </c:strRef>
          </c:tx>
          <c:spPr>
            <a:solidFill>
              <a:schemeClr val="accent1"/>
            </a:solidFill>
            <a:ln>
              <a:noFill/>
            </a:ln>
            <a:effectLst/>
          </c:spPr>
          <c:invertIfNegative val="0"/>
          <c:dPt>
            <c:idx val="0"/>
            <c:invertIfNegative val="0"/>
            <c:bubble3D val="0"/>
            <c:spPr>
              <a:solidFill>
                <a:schemeClr val="accent1"/>
              </a:solidFill>
              <a:ln w="95250">
                <a:solidFill>
                  <a:schemeClr val="tx1"/>
                </a:solidFill>
              </a:ln>
              <a:effectLst/>
            </c:spPr>
            <c:extLst xmlns:c16r2="http://schemas.microsoft.com/office/drawing/2015/06/chart">
              <c:ext xmlns:c16="http://schemas.microsoft.com/office/drawing/2014/chart" uri="{C3380CC4-5D6E-409C-BE32-E72D297353CC}">
                <c16:uniqueId val="{00000001-608F-44C9-878C-D2AED83CB3BF}"/>
              </c:ext>
            </c:extLst>
          </c:dPt>
          <c:cat>
            <c:strRef>
              <c:f>Sheet1!$A$2:$A$5</c:f>
              <c:strCache>
                <c:ptCount val="4"/>
                <c:pt idx="0">
                  <c:v>Match, single</c:v>
                </c:pt>
                <c:pt idx="1">
                  <c:v>Match, ensemble</c:v>
                </c:pt>
                <c:pt idx="2">
                  <c:v>BiDAF, single</c:v>
                </c:pt>
                <c:pt idx="3">
                  <c:v>BiDAF, ensemble</c:v>
                </c:pt>
              </c:strCache>
            </c:strRef>
          </c:cat>
          <c:val>
            <c:numRef>
              <c:f>Sheet1!$B$2:$B$5</c:f>
              <c:numCache>
                <c:formatCode>General</c:formatCode>
                <c:ptCount val="4"/>
                <c:pt idx="0">
                  <c:v>27.3</c:v>
                </c:pt>
                <c:pt idx="1">
                  <c:v>33.4</c:v>
                </c:pt>
                <c:pt idx="2">
                  <c:v>40.299999999999997</c:v>
                </c:pt>
                <c:pt idx="3">
                  <c:v>39.1</c:v>
                </c:pt>
              </c:numCache>
            </c:numRef>
          </c:val>
          <c:extLst xmlns:c16r2="http://schemas.microsoft.com/office/drawing/2015/06/chart">
            <c:ext xmlns:c16="http://schemas.microsoft.com/office/drawing/2014/chart" uri="{C3380CC4-5D6E-409C-BE32-E72D297353CC}">
              <c16:uniqueId val="{00000002-608F-44C9-878C-D2AED83CB3BF}"/>
            </c:ext>
          </c:extLst>
        </c:ser>
        <c:ser>
          <c:idx val="1"/>
          <c:order val="1"/>
          <c:tx>
            <c:strRef>
              <c:f>Sheet1!$C$1</c:f>
              <c:strCache>
                <c:ptCount val="1"/>
                <c:pt idx="0">
                  <c:v>Match Ensemble Data</c:v>
                </c:pt>
              </c:strCache>
            </c:strRef>
          </c:tx>
          <c:spPr>
            <a:solidFill>
              <a:schemeClr val="accent2"/>
            </a:solidFill>
            <a:ln>
              <a:noFill/>
            </a:ln>
            <a:effectLst/>
          </c:spPr>
          <c:invertIfNegative val="0"/>
          <c:dPt>
            <c:idx val="1"/>
            <c:invertIfNegative val="0"/>
            <c:bubble3D val="0"/>
            <c:spPr>
              <a:solidFill>
                <a:schemeClr val="accent2"/>
              </a:solidFill>
              <a:ln w="95250">
                <a:solidFill>
                  <a:schemeClr val="tx1"/>
                </a:solidFill>
              </a:ln>
              <a:effectLst/>
            </c:spPr>
            <c:extLst xmlns:c16r2="http://schemas.microsoft.com/office/drawing/2015/06/chart">
              <c:ext xmlns:c16="http://schemas.microsoft.com/office/drawing/2014/chart" uri="{C3380CC4-5D6E-409C-BE32-E72D297353CC}">
                <c16:uniqueId val="{00000004-608F-44C9-878C-D2AED83CB3BF}"/>
              </c:ext>
            </c:extLst>
          </c:dPt>
          <c:cat>
            <c:strRef>
              <c:f>Sheet1!$A$2:$A$5</c:f>
              <c:strCache>
                <c:ptCount val="4"/>
                <c:pt idx="0">
                  <c:v>Match, single</c:v>
                </c:pt>
                <c:pt idx="1">
                  <c:v>Match, ensemble</c:v>
                </c:pt>
                <c:pt idx="2">
                  <c:v>BiDAF, single</c:v>
                </c:pt>
                <c:pt idx="3">
                  <c:v>BiDAF, ensemble</c:v>
                </c:pt>
              </c:strCache>
            </c:strRef>
          </c:cat>
          <c:val>
            <c:numRef>
              <c:f>Sheet1!$C$2:$C$5</c:f>
              <c:numCache>
                <c:formatCode>General</c:formatCode>
                <c:ptCount val="4"/>
                <c:pt idx="0">
                  <c:v>31.6</c:v>
                </c:pt>
                <c:pt idx="1">
                  <c:v>29.4</c:v>
                </c:pt>
                <c:pt idx="2">
                  <c:v>40.200000000000003</c:v>
                </c:pt>
                <c:pt idx="3">
                  <c:v>38.700000000000003</c:v>
                </c:pt>
              </c:numCache>
            </c:numRef>
          </c:val>
          <c:extLst xmlns:c16r2="http://schemas.microsoft.com/office/drawing/2015/06/chart">
            <c:ext xmlns:c16="http://schemas.microsoft.com/office/drawing/2014/chart" uri="{C3380CC4-5D6E-409C-BE32-E72D297353CC}">
              <c16:uniqueId val="{00000005-608F-44C9-878C-D2AED83CB3BF}"/>
            </c:ext>
          </c:extLst>
        </c:ser>
        <c:ser>
          <c:idx val="2"/>
          <c:order val="2"/>
          <c:tx>
            <c:strRef>
              <c:f>Sheet1!$D$1</c:f>
              <c:strCache>
                <c:ptCount val="1"/>
                <c:pt idx="0">
                  <c:v>BiDAF Single Data</c:v>
                </c:pt>
              </c:strCache>
            </c:strRef>
          </c:tx>
          <c:spPr>
            <a:solidFill>
              <a:schemeClr val="accent3"/>
            </a:solidFill>
            <a:ln>
              <a:noFill/>
            </a:ln>
            <a:effectLst/>
          </c:spPr>
          <c:invertIfNegative val="0"/>
          <c:dPt>
            <c:idx val="2"/>
            <c:invertIfNegative val="0"/>
            <c:bubble3D val="0"/>
            <c:spPr>
              <a:solidFill>
                <a:schemeClr val="accent3"/>
              </a:solidFill>
              <a:ln w="95250">
                <a:solidFill>
                  <a:schemeClr val="tx1"/>
                </a:solidFill>
              </a:ln>
              <a:effectLst/>
            </c:spPr>
            <c:extLst xmlns:c16r2="http://schemas.microsoft.com/office/drawing/2015/06/chart">
              <c:ext xmlns:c16="http://schemas.microsoft.com/office/drawing/2014/chart" uri="{C3380CC4-5D6E-409C-BE32-E72D297353CC}">
                <c16:uniqueId val="{00000007-608F-44C9-878C-D2AED83CB3BF}"/>
              </c:ext>
            </c:extLst>
          </c:dPt>
          <c:cat>
            <c:strRef>
              <c:f>Sheet1!$A$2:$A$5</c:f>
              <c:strCache>
                <c:ptCount val="4"/>
                <c:pt idx="0">
                  <c:v>Match, single</c:v>
                </c:pt>
                <c:pt idx="1">
                  <c:v>Match, ensemble</c:v>
                </c:pt>
                <c:pt idx="2">
                  <c:v>BiDAF, single</c:v>
                </c:pt>
                <c:pt idx="3">
                  <c:v>BiDAF, ensemble</c:v>
                </c:pt>
              </c:strCache>
            </c:strRef>
          </c:cat>
          <c:val>
            <c:numRef>
              <c:f>Sheet1!$D$2:$D$5</c:f>
              <c:numCache>
                <c:formatCode>General</c:formatCode>
                <c:ptCount val="4"/>
                <c:pt idx="0">
                  <c:v>32.700000000000003</c:v>
                </c:pt>
                <c:pt idx="1">
                  <c:v>34.799999999999997</c:v>
                </c:pt>
                <c:pt idx="2">
                  <c:v>34.299999999999997</c:v>
                </c:pt>
                <c:pt idx="3">
                  <c:v>37.4</c:v>
                </c:pt>
              </c:numCache>
            </c:numRef>
          </c:val>
          <c:extLst xmlns:c16r2="http://schemas.microsoft.com/office/drawing/2015/06/chart">
            <c:ext xmlns:c16="http://schemas.microsoft.com/office/drawing/2014/chart" uri="{C3380CC4-5D6E-409C-BE32-E72D297353CC}">
              <c16:uniqueId val="{00000008-608F-44C9-878C-D2AED83CB3BF}"/>
            </c:ext>
          </c:extLst>
        </c:ser>
        <c:ser>
          <c:idx val="3"/>
          <c:order val="3"/>
          <c:tx>
            <c:strRef>
              <c:f>Sheet1!$E$1</c:f>
              <c:strCache>
                <c:ptCount val="1"/>
                <c:pt idx="0">
                  <c:v>BiDAF Ensemble Data</c:v>
                </c:pt>
              </c:strCache>
            </c:strRef>
          </c:tx>
          <c:spPr>
            <a:solidFill>
              <a:schemeClr val="accent4"/>
            </a:solidFill>
            <a:ln>
              <a:noFill/>
            </a:ln>
            <a:effectLst/>
          </c:spPr>
          <c:invertIfNegative val="0"/>
          <c:dPt>
            <c:idx val="3"/>
            <c:invertIfNegative val="0"/>
            <c:bubble3D val="0"/>
            <c:spPr>
              <a:solidFill>
                <a:schemeClr val="accent4"/>
              </a:solidFill>
              <a:ln w="95250">
                <a:solidFill>
                  <a:schemeClr val="tx1"/>
                </a:solidFill>
              </a:ln>
              <a:effectLst/>
            </c:spPr>
            <c:extLst xmlns:c16r2="http://schemas.microsoft.com/office/drawing/2015/06/chart">
              <c:ext xmlns:c16="http://schemas.microsoft.com/office/drawing/2014/chart" uri="{C3380CC4-5D6E-409C-BE32-E72D297353CC}">
                <c16:uniqueId val="{0000000A-608F-44C9-878C-D2AED83CB3BF}"/>
              </c:ext>
            </c:extLst>
          </c:dPt>
          <c:cat>
            <c:strRef>
              <c:f>Sheet1!$A$2:$A$5</c:f>
              <c:strCache>
                <c:ptCount val="4"/>
                <c:pt idx="0">
                  <c:v>Match, single</c:v>
                </c:pt>
                <c:pt idx="1">
                  <c:v>Match, ensemble</c:v>
                </c:pt>
                <c:pt idx="2">
                  <c:v>BiDAF, single</c:v>
                </c:pt>
                <c:pt idx="3">
                  <c:v>BiDAF, ensemble</c:v>
                </c:pt>
              </c:strCache>
            </c:strRef>
          </c:cat>
          <c:val>
            <c:numRef>
              <c:f>Sheet1!$E$2:$E$5</c:f>
              <c:numCache>
                <c:formatCode>General</c:formatCode>
                <c:ptCount val="4"/>
                <c:pt idx="0">
                  <c:v>32.700000000000003</c:v>
                </c:pt>
                <c:pt idx="1">
                  <c:v>34.200000000000003</c:v>
                </c:pt>
                <c:pt idx="2">
                  <c:v>38.299999999999997</c:v>
                </c:pt>
                <c:pt idx="3">
                  <c:v>34.200000000000003</c:v>
                </c:pt>
              </c:numCache>
            </c:numRef>
          </c:val>
          <c:extLst xmlns:c16r2="http://schemas.microsoft.com/office/drawing/2015/06/chart">
            <c:ext xmlns:c16="http://schemas.microsoft.com/office/drawing/2014/chart" uri="{C3380CC4-5D6E-409C-BE32-E72D297353CC}">
              <c16:uniqueId val="{0000000B-608F-44C9-878C-D2AED83CB3BF}"/>
            </c:ext>
          </c:extLst>
        </c:ser>
        <c:ser>
          <c:idx val="4"/>
          <c:order val="4"/>
          <c:tx>
            <c:strRef>
              <c:f>Sheet1!$F$1</c:f>
              <c:strCache>
                <c:ptCount val="1"/>
                <c:pt idx="0">
                  <c:v>AddOneSent Data</c:v>
                </c:pt>
              </c:strCache>
            </c:strRef>
          </c:tx>
          <c:spPr>
            <a:solidFill>
              <a:schemeClr val="accent5"/>
            </a:solidFill>
            <a:ln>
              <a:noFill/>
            </a:ln>
            <a:effectLst/>
          </c:spPr>
          <c:invertIfNegative val="0"/>
          <c:cat>
            <c:strRef>
              <c:f>Sheet1!$A$2:$A$5</c:f>
              <c:strCache>
                <c:ptCount val="4"/>
                <c:pt idx="0">
                  <c:v>Match, single</c:v>
                </c:pt>
                <c:pt idx="1">
                  <c:v>Match, ensemble</c:v>
                </c:pt>
                <c:pt idx="2">
                  <c:v>BiDAF, single</c:v>
                </c:pt>
                <c:pt idx="3">
                  <c:v>BiDAF, ensemble</c:v>
                </c:pt>
              </c:strCache>
            </c:strRef>
          </c:cat>
          <c:val>
            <c:numRef>
              <c:f>Sheet1!$F$2:$F$5</c:f>
              <c:numCache>
                <c:formatCode>General</c:formatCode>
                <c:ptCount val="4"/>
                <c:pt idx="0">
                  <c:v>39</c:v>
                </c:pt>
                <c:pt idx="1">
                  <c:v>41.8</c:v>
                </c:pt>
                <c:pt idx="2">
                  <c:v>45.7</c:v>
                </c:pt>
                <c:pt idx="3">
                  <c:v>46.9</c:v>
                </c:pt>
              </c:numCache>
            </c:numRef>
          </c:val>
          <c:extLst xmlns:c16r2="http://schemas.microsoft.com/office/drawing/2015/06/chart">
            <c:ext xmlns:c16="http://schemas.microsoft.com/office/drawing/2014/chart" uri="{C3380CC4-5D6E-409C-BE32-E72D297353CC}">
              <c16:uniqueId val="{0000000C-608F-44C9-878C-D2AED83CB3BF}"/>
            </c:ext>
          </c:extLst>
        </c:ser>
        <c:dLbls>
          <c:showLegendKey val="0"/>
          <c:showVal val="0"/>
          <c:showCatName val="0"/>
          <c:showSerName val="0"/>
          <c:showPercent val="0"/>
          <c:showBubbleSize val="0"/>
        </c:dLbls>
        <c:gapWidth val="219"/>
        <c:overlap val="-27"/>
        <c:axId val="412340544"/>
        <c:axId val="412341088"/>
      </c:barChart>
      <c:catAx>
        <c:axId val="4123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341088"/>
        <c:crosses val="autoZero"/>
        <c:auto val="1"/>
        <c:lblAlgn val="ctr"/>
        <c:lblOffset val="100"/>
        <c:noMultiLvlLbl val="0"/>
      </c:catAx>
      <c:valAx>
        <c:axId val="412341088"/>
        <c:scaling>
          <c:orientation val="minMax"/>
          <c:max val="8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F1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34054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21807463100066E-2"/>
          <c:y val="3.1222550087050743E-2"/>
          <c:w val="0.89859593820109407"/>
          <c:h val="0.73703943319710274"/>
        </c:manualLayout>
      </c:layout>
      <c:barChart>
        <c:barDir val="col"/>
        <c:grouping val="clustered"/>
        <c:varyColors val="0"/>
        <c:ser>
          <c:idx val="0"/>
          <c:order val="0"/>
          <c:tx>
            <c:strRef>
              <c:f>Sheet1!$B$1</c:f>
              <c:strCache>
                <c:ptCount val="1"/>
                <c:pt idx="0">
                  <c:v>Match Single Data</c:v>
                </c:pt>
              </c:strCache>
            </c:strRef>
          </c:tx>
          <c:spPr>
            <a:solidFill>
              <a:schemeClr val="accent1"/>
            </a:solidFill>
            <a:ln>
              <a:noFill/>
            </a:ln>
            <a:effectLst/>
          </c:spPr>
          <c:invertIfNegative val="0"/>
          <c:dPt>
            <c:idx val="0"/>
            <c:invertIfNegative val="0"/>
            <c:bubble3D val="0"/>
            <c:spPr>
              <a:solidFill>
                <a:schemeClr val="accent1"/>
              </a:solidFill>
              <a:ln w="95250">
                <a:solidFill>
                  <a:schemeClr val="tx1"/>
                </a:solidFill>
              </a:ln>
              <a:effectLst/>
            </c:spPr>
            <c:extLst xmlns:c16r2="http://schemas.microsoft.com/office/drawing/2015/06/chart">
              <c:ext xmlns:c16="http://schemas.microsoft.com/office/drawing/2014/chart" uri="{C3380CC4-5D6E-409C-BE32-E72D297353CC}">
                <c16:uniqueId val="{00000001-29F3-43F5-AA68-119C7C834604}"/>
              </c:ext>
            </c:extLst>
          </c:dPt>
          <c:cat>
            <c:strRef>
              <c:f>Sheet1!$A$2:$A$5</c:f>
              <c:strCache>
                <c:ptCount val="4"/>
                <c:pt idx="0">
                  <c:v>Match, single</c:v>
                </c:pt>
                <c:pt idx="1">
                  <c:v>Match, ensemble</c:v>
                </c:pt>
                <c:pt idx="2">
                  <c:v>BiDAF, single</c:v>
                </c:pt>
                <c:pt idx="3">
                  <c:v>BiDAF, ensemble</c:v>
                </c:pt>
              </c:strCache>
            </c:strRef>
          </c:cat>
          <c:val>
            <c:numRef>
              <c:f>Sheet1!$B$2:$B$5</c:f>
              <c:numCache>
                <c:formatCode>General</c:formatCode>
                <c:ptCount val="4"/>
                <c:pt idx="0">
                  <c:v>7.6</c:v>
                </c:pt>
                <c:pt idx="1">
                  <c:v>44.9</c:v>
                </c:pt>
                <c:pt idx="2">
                  <c:v>58.4</c:v>
                </c:pt>
                <c:pt idx="3">
                  <c:v>48.8</c:v>
                </c:pt>
              </c:numCache>
            </c:numRef>
          </c:val>
          <c:extLst xmlns:c16r2="http://schemas.microsoft.com/office/drawing/2015/06/chart">
            <c:ext xmlns:c16="http://schemas.microsoft.com/office/drawing/2014/chart" uri="{C3380CC4-5D6E-409C-BE32-E72D297353CC}">
              <c16:uniqueId val="{00000002-29F3-43F5-AA68-119C7C834604}"/>
            </c:ext>
          </c:extLst>
        </c:ser>
        <c:ser>
          <c:idx val="1"/>
          <c:order val="1"/>
          <c:tx>
            <c:strRef>
              <c:f>Sheet1!$C$1</c:f>
              <c:strCache>
                <c:ptCount val="1"/>
                <c:pt idx="0">
                  <c:v>Match Ensemble Data</c:v>
                </c:pt>
              </c:strCache>
            </c:strRef>
          </c:tx>
          <c:spPr>
            <a:solidFill>
              <a:schemeClr val="accent2"/>
            </a:solidFill>
            <a:ln>
              <a:noFill/>
            </a:ln>
            <a:effectLst/>
          </c:spPr>
          <c:invertIfNegative val="0"/>
          <c:dPt>
            <c:idx val="1"/>
            <c:invertIfNegative val="0"/>
            <c:bubble3D val="0"/>
            <c:spPr>
              <a:solidFill>
                <a:schemeClr val="accent2"/>
              </a:solidFill>
              <a:ln w="95250">
                <a:solidFill>
                  <a:schemeClr val="tx1"/>
                </a:solidFill>
              </a:ln>
              <a:effectLst/>
            </c:spPr>
            <c:extLst xmlns:c16r2="http://schemas.microsoft.com/office/drawing/2015/06/chart">
              <c:ext xmlns:c16="http://schemas.microsoft.com/office/drawing/2014/chart" uri="{C3380CC4-5D6E-409C-BE32-E72D297353CC}">
                <c16:uniqueId val="{00000004-29F3-43F5-AA68-119C7C834604}"/>
              </c:ext>
            </c:extLst>
          </c:dPt>
          <c:cat>
            <c:strRef>
              <c:f>Sheet1!$A$2:$A$5</c:f>
              <c:strCache>
                <c:ptCount val="4"/>
                <c:pt idx="0">
                  <c:v>Match, single</c:v>
                </c:pt>
                <c:pt idx="1">
                  <c:v>Match, ensemble</c:v>
                </c:pt>
                <c:pt idx="2">
                  <c:v>BiDAF, single</c:v>
                </c:pt>
                <c:pt idx="3">
                  <c:v>BiDAF, ensemble</c:v>
                </c:pt>
              </c:strCache>
            </c:strRef>
          </c:cat>
          <c:val>
            <c:numRef>
              <c:f>Sheet1!$C$2:$C$5</c:f>
              <c:numCache>
                <c:formatCode>General</c:formatCode>
                <c:ptCount val="4"/>
                <c:pt idx="0">
                  <c:v>44.9</c:v>
                </c:pt>
                <c:pt idx="1">
                  <c:v>11.7</c:v>
                </c:pt>
                <c:pt idx="2">
                  <c:v>60.5</c:v>
                </c:pt>
                <c:pt idx="3">
                  <c:v>51.1</c:v>
                </c:pt>
              </c:numCache>
            </c:numRef>
          </c:val>
          <c:extLst xmlns:c16r2="http://schemas.microsoft.com/office/drawing/2015/06/chart">
            <c:ext xmlns:c16="http://schemas.microsoft.com/office/drawing/2014/chart" uri="{C3380CC4-5D6E-409C-BE32-E72D297353CC}">
              <c16:uniqueId val="{00000005-29F3-43F5-AA68-119C7C834604}"/>
            </c:ext>
          </c:extLst>
        </c:ser>
        <c:ser>
          <c:idx val="2"/>
          <c:order val="2"/>
          <c:tx>
            <c:strRef>
              <c:f>Sheet1!$D$1</c:f>
              <c:strCache>
                <c:ptCount val="1"/>
                <c:pt idx="0">
                  <c:v>BiDAF Single Data</c:v>
                </c:pt>
              </c:strCache>
            </c:strRef>
          </c:tx>
          <c:spPr>
            <a:solidFill>
              <a:schemeClr val="accent3"/>
            </a:solidFill>
            <a:ln>
              <a:noFill/>
            </a:ln>
            <a:effectLst/>
          </c:spPr>
          <c:invertIfNegative val="0"/>
          <c:dPt>
            <c:idx val="2"/>
            <c:invertIfNegative val="0"/>
            <c:bubble3D val="0"/>
            <c:spPr>
              <a:solidFill>
                <a:schemeClr val="accent3"/>
              </a:solidFill>
              <a:ln w="95250">
                <a:solidFill>
                  <a:schemeClr val="tx1"/>
                </a:solidFill>
              </a:ln>
              <a:effectLst/>
            </c:spPr>
            <c:extLst xmlns:c16r2="http://schemas.microsoft.com/office/drawing/2015/06/chart">
              <c:ext xmlns:c16="http://schemas.microsoft.com/office/drawing/2014/chart" uri="{C3380CC4-5D6E-409C-BE32-E72D297353CC}">
                <c16:uniqueId val="{00000007-29F3-43F5-AA68-119C7C834604}"/>
              </c:ext>
            </c:extLst>
          </c:dPt>
          <c:cat>
            <c:strRef>
              <c:f>Sheet1!$A$2:$A$5</c:f>
              <c:strCache>
                <c:ptCount val="4"/>
                <c:pt idx="0">
                  <c:v>Match, single</c:v>
                </c:pt>
                <c:pt idx="1">
                  <c:v>Match, ensemble</c:v>
                </c:pt>
                <c:pt idx="2">
                  <c:v>BiDAF, single</c:v>
                </c:pt>
                <c:pt idx="3">
                  <c:v>BiDAF, ensemble</c:v>
                </c:pt>
              </c:strCache>
            </c:strRef>
          </c:cat>
          <c:val>
            <c:numRef>
              <c:f>Sheet1!$D$2:$D$5</c:f>
              <c:numCache>
                <c:formatCode>General</c:formatCode>
                <c:ptCount val="4"/>
                <c:pt idx="0">
                  <c:v>58.4</c:v>
                </c:pt>
                <c:pt idx="1">
                  <c:v>50.4</c:v>
                </c:pt>
                <c:pt idx="2">
                  <c:v>4.8</c:v>
                </c:pt>
                <c:pt idx="3">
                  <c:v>25</c:v>
                </c:pt>
              </c:numCache>
            </c:numRef>
          </c:val>
          <c:extLst xmlns:c16r2="http://schemas.microsoft.com/office/drawing/2015/06/chart">
            <c:ext xmlns:c16="http://schemas.microsoft.com/office/drawing/2014/chart" uri="{C3380CC4-5D6E-409C-BE32-E72D297353CC}">
              <c16:uniqueId val="{00000008-29F3-43F5-AA68-119C7C834604}"/>
            </c:ext>
          </c:extLst>
        </c:ser>
        <c:ser>
          <c:idx val="3"/>
          <c:order val="3"/>
          <c:tx>
            <c:strRef>
              <c:f>Sheet1!$E$1</c:f>
              <c:strCache>
                <c:ptCount val="1"/>
                <c:pt idx="0">
                  <c:v>BiDAF Ensemble Data</c:v>
                </c:pt>
              </c:strCache>
            </c:strRef>
          </c:tx>
          <c:spPr>
            <a:solidFill>
              <a:schemeClr val="accent4"/>
            </a:solidFill>
            <a:ln>
              <a:noFill/>
            </a:ln>
            <a:effectLst/>
          </c:spPr>
          <c:invertIfNegative val="0"/>
          <c:dPt>
            <c:idx val="3"/>
            <c:invertIfNegative val="0"/>
            <c:bubble3D val="0"/>
            <c:spPr>
              <a:solidFill>
                <a:schemeClr val="accent4"/>
              </a:solidFill>
              <a:ln w="95250">
                <a:solidFill>
                  <a:schemeClr val="tx1"/>
                </a:solidFill>
              </a:ln>
              <a:effectLst/>
            </c:spPr>
            <c:extLst xmlns:c16r2="http://schemas.microsoft.com/office/drawing/2015/06/chart">
              <c:ext xmlns:c16="http://schemas.microsoft.com/office/drawing/2014/chart" uri="{C3380CC4-5D6E-409C-BE32-E72D297353CC}">
                <c16:uniqueId val="{0000000A-29F3-43F5-AA68-119C7C834604}"/>
              </c:ext>
            </c:extLst>
          </c:dPt>
          <c:cat>
            <c:strRef>
              <c:f>Sheet1!$A$2:$A$5</c:f>
              <c:strCache>
                <c:ptCount val="4"/>
                <c:pt idx="0">
                  <c:v>Match, single</c:v>
                </c:pt>
                <c:pt idx="1">
                  <c:v>Match, ensemble</c:v>
                </c:pt>
                <c:pt idx="2">
                  <c:v>BiDAF, single</c:v>
                </c:pt>
                <c:pt idx="3">
                  <c:v>BiDAF, ensemble</c:v>
                </c:pt>
              </c:strCache>
            </c:strRef>
          </c:cat>
          <c:val>
            <c:numRef>
              <c:f>Sheet1!$E$2:$E$5</c:f>
              <c:numCache>
                <c:formatCode>General</c:formatCode>
                <c:ptCount val="4"/>
                <c:pt idx="0">
                  <c:v>48.8</c:v>
                </c:pt>
                <c:pt idx="1">
                  <c:v>54.8</c:v>
                </c:pt>
                <c:pt idx="2">
                  <c:v>46.4</c:v>
                </c:pt>
                <c:pt idx="3">
                  <c:v>2.7</c:v>
                </c:pt>
              </c:numCache>
            </c:numRef>
          </c:val>
          <c:extLst xmlns:c16r2="http://schemas.microsoft.com/office/drawing/2015/06/chart">
            <c:ext xmlns:c16="http://schemas.microsoft.com/office/drawing/2014/chart" uri="{C3380CC4-5D6E-409C-BE32-E72D297353CC}">
              <c16:uniqueId val="{0000000B-29F3-43F5-AA68-119C7C834604}"/>
            </c:ext>
          </c:extLst>
        </c:ser>
        <c:dLbls>
          <c:showLegendKey val="0"/>
          <c:showVal val="0"/>
          <c:showCatName val="0"/>
          <c:showSerName val="0"/>
          <c:showPercent val="0"/>
          <c:showBubbleSize val="0"/>
        </c:dLbls>
        <c:gapWidth val="219"/>
        <c:overlap val="-27"/>
        <c:axId val="412332928"/>
        <c:axId val="379489936"/>
      </c:barChart>
      <c:catAx>
        <c:axId val="4123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9489936"/>
        <c:crosses val="autoZero"/>
        <c:auto val="1"/>
        <c:lblAlgn val="ctr"/>
        <c:lblOffset val="100"/>
        <c:noMultiLvlLbl val="0"/>
      </c:catAx>
      <c:valAx>
        <c:axId val="379489936"/>
        <c:scaling>
          <c:orientation val="minMax"/>
          <c:max val="8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F1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33292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ayout>
        <c:manualLayout>
          <c:xMode val="edge"/>
          <c:yMode val="edge"/>
          <c:x val="5.0000040793049524E-2"/>
          <c:y val="0.86721116774230877"/>
          <c:w val="0.89999991841390092"/>
          <c:h val="6.33165543685796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397043-2272-43D1-A665-D8F0716C510C}" type="datetimeFigureOut">
              <a:rPr lang="en-US" smtClean="0"/>
              <a:t>9/10/2017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CF2329-799F-4FBF-A15D-CF4B4BBC6AFF}" type="slidenum">
              <a:rPr lang="en-US" smtClean="0"/>
              <a:t>‹#›</a:t>
            </a:fld>
            <a:endParaRPr lang="en-US"/>
          </a:p>
        </p:txBody>
      </p:sp>
    </p:spTree>
    <p:extLst>
      <p:ext uri="{BB962C8B-B14F-4D97-AF65-F5344CB8AC3E}">
        <p14:creationId xmlns:p14="http://schemas.microsoft.com/office/powerpoint/2010/main" val="2729195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7E4CB-C9D9-4737-98BF-8AFD7CB18D40}" type="datetimeFigureOut">
              <a:rPr lang="en-US" smtClean="0"/>
              <a:t>9/10/2017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5229-64BF-4BC3-AB2C-6B7C0F75D37E}" type="slidenum">
              <a:rPr lang="en-US" smtClean="0"/>
              <a:t>‹#›</a:t>
            </a:fld>
            <a:endParaRPr lang="en-US"/>
          </a:p>
        </p:txBody>
      </p:sp>
    </p:spTree>
    <p:extLst>
      <p:ext uri="{BB962C8B-B14F-4D97-AF65-F5344CB8AC3E}">
        <p14:creationId xmlns:p14="http://schemas.microsoft.com/office/powerpoint/2010/main" val="350891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E5229-64BF-4BC3-AB2C-6B7C0F75D37E}" type="slidenum">
              <a:rPr lang="en-US" smtClean="0"/>
              <a:t>4</a:t>
            </a:fld>
            <a:endParaRPr lang="en-US"/>
          </a:p>
        </p:txBody>
      </p:sp>
    </p:spTree>
    <p:extLst>
      <p:ext uri="{BB962C8B-B14F-4D97-AF65-F5344CB8AC3E}">
        <p14:creationId xmlns:p14="http://schemas.microsoft.com/office/powerpoint/2010/main" val="172927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67544" y="1484784"/>
            <a:ext cx="8280920" cy="47525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90CB10-012C-5540-8C5A-ACE982847933}" type="slidenum">
              <a:rPr lang="en-US"/>
              <a:pPr>
                <a:defRPr/>
              </a:pPr>
              <a:t>‹#›</a:t>
            </a:fld>
            <a:endParaRPr lang="en-US"/>
          </a:p>
        </p:txBody>
      </p:sp>
      <p:sp>
        <p:nvSpPr>
          <p:cNvPr id="7" name="Line 8"/>
          <p:cNvSpPr>
            <a:spLocks noChangeShapeType="1"/>
          </p:cNvSpPr>
          <p:nvPr userDrawn="1"/>
        </p:nvSpPr>
        <p:spPr bwMode="auto">
          <a:xfrm>
            <a:off x="467544" y="1268760"/>
            <a:ext cx="8280920" cy="0"/>
          </a:xfrm>
          <a:prstGeom prst="line">
            <a:avLst/>
          </a:prstGeom>
          <a:noFill/>
          <a:ln w="19050">
            <a:solidFill>
              <a:srgbClr val="A4001D"/>
            </a:solidFill>
            <a:round/>
            <a:headEnd/>
            <a:tailEnd/>
          </a:ln>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93304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67544" y="6428184"/>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428184"/>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843464" y="6428184"/>
            <a:ext cx="1905000" cy="457200"/>
          </a:xfrm>
          <a:prstGeom prst="rect">
            <a:avLst/>
          </a:prstGeom>
          <a:ln/>
        </p:spPr>
        <p:txBody>
          <a:bodyPr/>
          <a:lstStyle>
            <a:lvl1pPr>
              <a:defRPr/>
            </a:lvl1pPr>
          </a:lstStyle>
          <a:p>
            <a:pPr>
              <a:defRPr/>
            </a:pPr>
            <a:fld id="{0BA4863D-2C1F-4542-9738-E0D7957B4DFE}" type="slidenum">
              <a:rPr lang="en-US"/>
              <a:pPr>
                <a:defRPr/>
              </a:pPr>
              <a:t>‹#›</a:t>
            </a:fld>
            <a:endParaRPr lang="en-US"/>
          </a:p>
        </p:txBody>
      </p:sp>
    </p:spTree>
    <p:extLst>
      <p:ext uri="{BB962C8B-B14F-4D97-AF65-F5344CB8AC3E}">
        <p14:creationId xmlns:p14="http://schemas.microsoft.com/office/powerpoint/2010/main" val="117077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020072" cy="566738"/>
          </a:xfrm>
        </p:spPr>
        <p:txBody>
          <a:bodyPr/>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412775"/>
            <a:ext cx="6020072"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602007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noChangeArrowheads="1"/>
          </p:cNvSpPr>
          <p:nvPr>
            <p:ph type="dt" sz="half" idx="10"/>
          </p:nvPr>
        </p:nvSpPr>
        <p:spPr>
          <a:xfrm>
            <a:off x="467544" y="6428184"/>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428184"/>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843464" y="6428184"/>
            <a:ext cx="1905000" cy="457200"/>
          </a:xfrm>
          <a:prstGeom prst="rect">
            <a:avLst/>
          </a:prstGeom>
          <a:ln/>
        </p:spPr>
        <p:txBody>
          <a:bodyPr/>
          <a:lstStyle>
            <a:lvl1pPr>
              <a:defRPr/>
            </a:lvl1pPr>
          </a:lstStyle>
          <a:p>
            <a:pPr>
              <a:defRPr/>
            </a:pPr>
            <a:fld id="{CE97A498-9BF2-BE44-ABB6-A6BF52F036BE}" type="slidenum">
              <a:rPr lang="en-US"/>
              <a:pPr>
                <a:defRPr/>
              </a:pPr>
              <a:t>‹#›</a:t>
            </a:fld>
            <a:endParaRPr lang="en-US"/>
          </a:p>
        </p:txBody>
      </p:sp>
      <p:sp>
        <p:nvSpPr>
          <p:cNvPr id="8" name="Title 1"/>
          <p:cNvSpPr txBox="1">
            <a:spLocks/>
          </p:cNvSpPr>
          <p:nvPr userDrawn="1"/>
        </p:nvSpPr>
        <p:spPr bwMode="auto">
          <a:xfrm>
            <a:off x="1331640" y="260648"/>
            <a:ext cx="712656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1"/>
                </a:solidFill>
                <a:effectLst/>
                <a:latin typeface="Lucida Sans" pitchFamily="34" charset="0"/>
                <a:ea typeface="ＭＳ Ｐゴシック" pitchFamily="-112" charset="-128"/>
                <a:cs typeface="Lucida Sans" pitchFamily="34" charset="0"/>
              </a:defRPr>
            </a:lvl1pPr>
            <a:lvl2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6pPr>
            <a:lvl7pPr marL="9144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7pPr>
            <a:lvl8pPr marL="13716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8pPr>
            <a:lvl9pPr marL="18288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9pPr>
          </a:lstStyle>
          <a:p>
            <a:r>
              <a:rPr lang="en-US" dirty="0"/>
              <a:t>Click to edit Master title style</a:t>
            </a:r>
          </a:p>
        </p:txBody>
      </p:sp>
    </p:spTree>
    <p:extLst>
      <p:ext uri="{BB962C8B-B14F-4D97-AF65-F5344CB8AC3E}">
        <p14:creationId xmlns:p14="http://schemas.microsoft.com/office/powerpoint/2010/main" val="406414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67544" y="1484784"/>
            <a:ext cx="8280920" cy="47525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8"/>
          <p:cNvSpPr>
            <a:spLocks noChangeShapeType="1"/>
          </p:cNvSpPr>
          <p:nvPr userDrawn="1"/>
        </p:nvSpPr>
        <p:spPr bwMode="auto">
          <a:xfrm>
            <a:off x="467544" y="1268760"/>
            <a:ext cx="8280920" cy="0"/>
          </a:xfrm>
          <a:prstGeom prst="line">
            <a:avLst/>
          </a:prstGeom>
          <a:noFill/>
          <a:ln w="19050">
            <a:solidFill>
              <a:srgbClr val="A4001D"/>
            </a:solidFill>
            <a:round/>
            <a:headEnd/>
            <a:tailEnd/>
          </a:ln>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sp>
        <p:nvSpPr>
          <p:cNvPr id="8" name="Rectangle 10"/>
          <p:cNvSpPr>
            <a:spLocks noChangeArrowheads="1"/>
          </p:cNvSpPr>
          <p:nvPr userDrawn="1"/>
        </p:nvSpPr>
        <p:spPr bwMode="auto">
          <a:xfrm>
            <a:off x="0" y="6641976"/>
            <a:ext cx="9144000" cy="216024"/>
          </a:xfrm>
          <a:prstGeom prst="rect">
            <a:avLst/>
          </a:prstGeom>
          <a:solidFill>
            <a:srgbClr val="A4001D"/>
          </a:solidFill>
          <a:ln w="9525">
            <a:solidFill>
              <a:srgbClr val="861B15"/>
            </a:solidFill>
            <a:miter lim="800000"/>
            <a:headEnd/>
            <a:tailEnd/>
          </a:ln>
        </p:spPr>
        <p:txBody>
          <a:bodyPr wrap="none" anchor="ctr">
            <a:prstTxWarp prst="textNoShape">
              <a:avLst/>
            </a:prstTxWarp>
          </a:bodyPr>
          <a:lstStyle/>
          <a:p>
            <a:pPr>
              <a:defRPr/>
            </a:pPr>
            <a:endParaRPr lang="en-US">
              <a:latin typeface="Arial" pitchFamily="-111" charset="0"/>
              <a:ea typeface="ＭＳ Ｐゴシック" pitchFamily="-111" charset="-128"/>
              <a:cs typeface="ＭＳ Ｐゴシック" pitchFamily="-111" charset="-128"/>
            </a:endParaRPr>
          </a:p>
        </p:txBody>
      </p:sp>
      <p:sp>
        <p:nvSpPr>
          <p:cNvPr id="9" name="Rectangle 6"/>
          <p:cNvSpPr>
            <a:spLocks noGrp="1" noChangeArrowheads="1"/>
          </p:cNvSpPr>
          <p:nvPr>
            <p:ph type="sldNum" sz="quarter" idx="4"/>
          </p:nvPr>
        </p:nvSpPr>
        <p:spPr bwMode="auto">
          <a:xfrm>
            <a:off x="7239000" y="6641976"/>
            <a:ext cx="1905000" cy="2160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fld id="{24C4B88E-4908-1A4A-ABD0-990281AF756E}" type="slidenum">
              <a:rPr lang="en-US" smtClean="0"/>
              <a:pPr>
                <a:defRPr/>
              </a:pPr>
              <a:t>‹#›</a:t>
            </a:fld>
            <a:endParaRPr lang="en-US" dirty="0"/>
          </a:p>
        </p:txBody>
      </p:sp>
      <p:sp>
        <p:nvSpPr>
          <p:cNvPr id="10" name="Rectangle 4"/>
          <p:cNvSpPr>
            <a:spLocks noGrp="1" noChangeArrowheads="1"/>
          </p:cNvSpPr>
          <p:nvPr>
            <p:ph type="dt" sz="half" idx="2"/>
          </p:nvPr>
        </p:nvSpPr>
        <p:spPr bwMode="auto">
          <a:xfrm>
            <a:off x="0" y="6641976"/>
            <a:ext cx="1331640" cy="2187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
        <p:nvSpPr>
          <p:cNvPr id="11" name="Rectangle 5"/>
          <p:cNvSpPr>
            <a:spLocks noGrp="1" noChangeArrowheads="1"/>
          </p:cNvSpPr>
          <p:nvPr>
            <p:ph type="ftr" sz="quarter" idx="3"/>
          </p:nvPr>
        </p:nvSpPr>
        <p:spPr bwMode="auto">
          <a:xfrm>
            <a:off x="3124200" y="6608396"/>
            <a:ext cx="2895600" cy="252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Tree>
    <p:extLst>
      <p:ext uri="{BB962C8B-B14F-4D97-AF65-F5344CB8AC3E}">
        <p14:creationId xmlns:p14="http://schemas.microsoft.com/office/powerpoint/2010/main" val="138787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With Logo and Bar)">
    <p:spTree>
      <p:nvGrpSpPr>
        <p:cNvPr id="1" name=""/>
        <p:cNvGrpSpPr/>
        <p:nvPr/>
      </p:nvGrpSpPr>
      <p:grpSpPr>
        <a:xfrm>
          <a:off x="0" y="0"/>
          <a:ext cx="0" cy="0"/>
          <a:chOff x="0" y="0"/>
          <a:chExt cx="0" cy="0"/>
        </a:xfrm>
      </p:grpSpPr>
      <p:sp>
        <p:nvSpPr>
          <p:cNvPr id="2" name="Title 1"/>
          <p:cNvSpPr>
            <a:spLocks noGrp="1"/>
          </p:cNvSpPr>
          <p:nvPr>
            <p:ph type="title"/>
          </p:nvPr>
        </p:nvSpPr>
        <p:spPr>
          <a:xfrm>
            <a:off x="863588" y="482609"/>
            <a:ext cx="7416824" cy="990600"/>
          </a:xfrm>
        </p:spPr>
        <p:txBody>
          <a:body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3527884" y="2377846"/>
            <a:ext cx="2088232" cy="2102309"/>
          </a:xfrm>
          <a:prstGeom prst="rect">
            <a:avLst/>
          </a:prstGeom>
        </p:spPr>
      </p:pic>
      <p:sp>
        <p:nvSpPr>
          <p:cNvPr id="7" name="Line 8"/>
          <p:cNvSpPr>
            <a:spLocks noChangeShapeType="1"/>
          </p:cNvSpPr>
          <p:nvPr userDrawn="1"/>
        </p:nvSpPr>
        <p:spPr bwMode="auto">
          <a:xfrm>
            <a:off x="863588" y="1484784"/>
            <a:ext cx="7416824" cy="0"/>
          </a:xfrm>
          <a:prstGeom prst="line">
            <a:avLst/>
          </a:prstGeom>
          <a:noFill/>
          <a:ln w="19050">
            <a:solidFill>
              <a:srgbClr val="A4001D"/>
            </a:solidFill>
            <a:round/>
            <a:headEnd/>
            <a:tailEnd/>
          </a:ln>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sp>
        <p:nvSpPr>
          <p:cNvPr id="8" name="Rectangle 10"/>
          <p:cNvSpPr>
            <a:spLocks noChangeArrowheads="1"/>
          </p:cNvSpPr>
          <p:nvPr userDrawn="1"/>
        </p:nvSpPr>
        <p:spPr bwMode="auto">
          <a:xfrm>
            <a:off x="0" y="6641976"/>
            <a:ext cx="9144000" cy="216024"/>
          </a:xfrm>
          <a:prstGeom prst="rect">
            <a:avLst/>
          </a:prstGeom>
          <a:solidFill>
            <a:srgbClr val="A4001D"/>
          </a:solidFill>
          <a:ln w="9525">
            <a:solidFill>
              <a:srgbClr val="861B15"/>
            </a:solidFill>
            <a:miter lim="800000"/>
            <a:headEnd/>
            <a:tailEnd/>
          </a:ln>
        </p:spPr>
        <p:txBody>
          <a:bodyPr wrap="none" anchor="ctr">
            <a:prstTxWarp prst="textNoShape">
              <a:avLst/>
            </a:prstTxWarp>
          </a:bodyPr>
          <a:lstStyle/>
          <a:p>
            <a:pPr>
              <a:defRPr/>
            </a:pPr>
            <a:endParaRPr lang="en-US">
              <a:latin typeface="Arial" pitchFamily="-111" charset="0"/>
              <a:ea typeface="ＭＳ Ｐゴシック" pitchFamily="-111" charset="-128"/>
              <a:cs typeface="ＭＳ Ｐゴシック" pitchFamily="-111" charset="-128"/>
            </a:endParaRPr>
          </a:p>
        </p:txBody>
      </p:sp>
      <p:sp>
        <p:nvSpPr>
          <p:cNvPr id="9" name="Rectangle 6"/>
          <p:cNvSpPr>
            <a:spLocks noGrp="1" noChangeArrowheads="1"/>
          </p:cNvSpPr>
          <p:nvPr>
            <p:ph type="sldNum" sz="quarter" idx="4"/>
          </p:nvPr>
        </p:nvSpPr>
        <p:spPr bwMode="auto">
          <a:xfrm>
            <a:off x="7239000" y="6641976"/>
            <a:ext cx="1905000" cy="2160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fld id="{24C4B88E-4908-1A4A-ABD0-990281AF756E}" type="slidenum">
              <a:rPr lang="en-US" smtClean="0"/>
              <a:pPr>
                <a:defRPr/>
              </a:pPr>
              <a:t>‹#›</a:t>
            </a:fld>
            <a:endParaRPr lang="en-US" dirty="0"/>
          </a:p>
        </p:txBody>
      </p:sp>
      <p:sp>
        <p:nvSpPr>
          <p:cNvPr id="10" name="Rectangle 4"/>
          <p:cNvSpPr>
            <a:spLocks noGrp="1" noChangeArrowheads="1"/>
          </p:cNvSpPr>
          <p:nvPr>
            <p:ph type="dt" sz="half" idx="2"/>
          </p:nvPr>
        </p:nvSpPr>
        <p:spPr bwMode="auto">
          <a:xfrm>
            <a:off x="0" y="6641976"/>
            <a:ext cx="1331640" cy="2187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
        <p:nvSpPr>
          <p:cNvPr id="11" name="Rectangle 5"/>
          <p:cNvSpPr>
            <a:spLocks noGrp="1" noChangeArrowheads="1"/>
          </p:cNvSpPr>
          <p:nvPr>
            <p:ph type="ftr" sz="quarter" idx="3"/>
          </p:nvPr>
        </p:nvSpPr>
        <p:spPr bwMode="auto">
          <a:xfrm>
            <a:off x="3124200" y="6608396"/>
            <a:ext cx="2895600" cy="252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Tree>
    <p:extLst>
      <p:ext uri="{BB962C8B-B14F-4D97-AF65-F5344CB8AC3E}">
        <p14:creationId xmlns:p14="http://schemas.microsoft.com/office/powerpoint/2010/main" val="1670456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a:xfrm>
            <a:off x="863588" y="4310608"/>
            <a:ext cx="7416824" cy="990600"/>
          </a:xfrm>
        </p:spPr>
        <p:txBody>
          <a:bodyPr/>
          <a:lstStyle>
            <a:lvl1pPr algn="ctr">
              <a:defRPr/>
            </a:lvl1p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3527884" y="1916832"/>
            <a:ext cx="2088232" cy="2102309"/>
          </a:xfrm>
          <a:prstGeom prst="rect">
            <a:avLst/>
          </a:prstGeom>
        </p:spPr>
      </p:pic>
      <p:sp>
        <p:nvSpPr>
          <p:cNvPr id="7" name="Rectangle 10"/>
          <p:cNvSpPr>
            <a:spLocks noChangeArrowheads="1"/>
          </p:cNvSpPr>
          <p:nvPr userDrawn="1"/>
        </p:nvSpPr>
        <p:spPr bwMode="auto">
          <a:xfrm>
            <a:off x="0" y="6641976"/>
            <a:ext cx="9144000" cy="216024"/>
          </a:xfrm>
          <a:prstGeom prst="rect">
            <a:avLst/>
          </a:prstGeom>
          <a:solidFill>
            <a:srgbClr val="A4001D"/>
          </a:solidFill>
          <a:ln w="9525">
            <a:solidFill>
              <a:srgbClr val="861B15"/>
            </a:solidFill>
            <a:miter lim="800000"/>
            <a:headEnd/>
            <a:tailEnd/>
          </a:ln>
        </p:spPr>
        <p:txBody>
          <a:bodyPr wrap="none" anchor="ctr">
            <a:prstTxWarp prst="textNoShape">
              <a:avLst/>
            </a:prstTxWarp>
          </a:bodyPr>
          <a:lstStyle/>
          <a:p>
            <a:pPr>
              <a:defRPr/>
            </a:pPr>
            <a:endParaRPr lang="en-US">
              <a:latin typeface="Arial" pitchFamily="-111" charset="0"/>
              <a:ea typeface="ＭＳ Ｐゴシック" pitchFamily="-111" charset="-128"/>
              <a:cs typeface="ＭＳ Ｐゴシック" pitchFamily="-111" charset="-128"/>
            </a:endParaRPr>
          </a:p>
        </p:txBody>
      </p:sp>
      <p:sp>
        <p:nvSpPr>
          <p:cNvPr id="8" name="Rectangle 6"/>
          <p:cNvSpPr>
            <a:spLocks noGrp="1" noChangeArrowheads="1"/>
          </p:cNvSpPr>
          <p:nvPr>
            <p:ph type="sldNum" sz="quarter" idx="4"/>
          </p:nvPr>
        </p:nvSpPr>
        <p:spPr bwMode="auto">
          <a:xfrm>
            <a:off x="7239000" y="6641976"/>
            <a:ext cx="1905000" cy="2160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fld id="{24C4B88E-4908-1A4A-ABD0-990281AF756E}" type="slidenum">
              <a:rPr lang="en-US" smtClean="0"/>
              <a:pPr>
                <a:defRPr/>
              </a:pPr>
              <a:t>‹#›</a:t>
            </a:fld>
            <a:endParaRPr lang="en-US" dirty="0"/>
          </a:p>
        </p:txBody>
      </p:sp>
      <p:sp>
        <p:nvSpPr>
          <p:cNvPr id="9" name="Rectangle 4"/>
          <p:cNvSpPr>
            <a:spLocks noGrp="1" noChangeArrowheads="1"/>
          </p:cNvSpPr>
          <p:nvPr>
            <p:ph type="dt" sz="half" idx="2"/>
          </p:nvPr>
        </p:nvSpPr>
        <p:spPr bwMode="auto">
          <a:xfrm>
            <a:off x="0" y="6641976"/>
            <a:ext cx="1331640" cy="2187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
        <p:nvSpPr>
          <p:cNvPr id="10" name="Rectangle 5"/>
          <p:cNvSpPr>
            <a:spLocks noGrp="1" noChangeArrowheads="1"/>
          </p:cNvSpPr>
          <p:nvPr>
            <p:ph type="ftr" sz="quarter" idx="3"/>
          </p:nvPr>
        </p:nvSpPr>
        <p:spPr bwMode="auto">
          <a:xfrm>
            <a:off x="3124200" y="6608396"/>
            <a:ext cx="2895600" cy="252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Tree>
    <p:extLst>
      <p:ext uri="{BB962C8B-B14F-4D97-AF65-F5344CB8AC3E}">
        <p14:creationId xmlns:p14="http://schemas.microsoft.com/office/powerpoint/2010/main" val="396581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0" y="6641976"/>
            <a:ext cx="9144000" cy="216024"/>
          </a:xfrm>
          <a:prstGeom prst="rect">
            <a:avLst/>
          </a:prstGeom>
          <a:solidFill>
            <a:srgbClr val="A4001D"/>
          </a:solidFill>
          <a:ln w="9525">
            <a:solidFill>
              <a:srgbClr val="861B15"/>
            </a:solidFill>
            <a:miter lim="800000"/>
            <a:headEnd/>
            <a:tailEnd/>
          </a:ln>
        </p:spPr>
        <p:txBody>
          <a:bodyPr wrap="none" anchor="ctr">
            <a:prstTxWarp prst="textNoShape">
              <a:avLst/>
            </a:prstTxWarp>
          </a:bodyPr>
          <a:lstStyle/>
          <a:p>
            <a:pPr>
              <a:defRPr/>
            </a:pPr>
            <a:endParaRPr lang="en-US">
              <a:latin typeface="Arial" pitchFamily="-111" charset="0"/>
              <a:ea typeface="ＭＳ Ｐゴシック" pitchFamily="-111" charset="-128"/>
              <a:cs typeface="ＭＳ Ｐゴシック" pitchFamily="-111" charset="-128"/>
            </a:endParaRPr>
          </a:p>
        </p:txBody>
      </p:sp>
      <p:sp>
        <p:nvSpPr>
          <p:cNvPr id="6" name="Rectangle 6"/>
          <p:cNvSpPr>
            <a:spLocks noGrp="1" noChangeArrowheads="1"/>
          </p:cNvSpPr>
          <p:nvPr>
            <p:ph type="sldNum" sz="quarter" idx="4"/>
          </p:nvPr>
        </p:nvSpPr>
        <p:spPr bwMode="auto">
          <a:xfrm>
            <a:off x="7239000" y="6641976"/>
            <a:ext cx="1905000" cy="2160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fld id="{24C4B88E-4908-1A4A-ABD0-990281AF756E}" type="slidenum">
              <a:rPr lang="en-US" smtClean="0"/>
              <a:pPr>
                <a:defRPr/>
              </a:pPr>
              <a:t>‹#›</a:t>
            </a:fld>
            <a:endParaRPr lang="en-US" dirty="0"/>
          </a:p>
        </p:txBody>
      </p:sp>
      <p:sp>
        <p:nvSpPr>
          <p:cNvPr id="7" name="Rectangle 4"/>
          <p:cNvSpPr>
            <a:spLocks noGrp="1" noChangeArrowheads="1"/>
          </p:cNvSpPr>
          <p:nvPr>
            <p:ph type="dt" sz="half" idx="2"/>
          </p:nvPr>
        </p:nvSpPr>
        <p:spPr bwMode="auto">
          <a:xfrm>
            <a:off x="0" y="6641976"/>
            <a:ext cx="1331640" cy="2187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
        <p:nvSpPr>
          <p:cNvPr id="8" name="Rectangle 5"/>
          <p:cNvSpPr>
            <a:spLocks noGrp="1" noChangeArrowheads="1"/>
          </p:cNvSpPr>
          <p:nvPr>
            <p:ph type="ftr" sz="quarter" idx="3"/>
          </p:nvPr>
        </p:nvSpPr>
        <p:spPr bwMode="auto">
          <a:xfrm>
            <a:off x="3124200" y="6608396"/>
            <a:ext cx="2895600" cy="252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Tree>
    <p:extLst>
      <p:ext uri="{BB962C8B-B14F-4D97-AF65-F5344CB8AC3E}">
        <p14:creationId xmlns:p14="http://schemas.microsoft.com/office/powerpoint/2010/main" val="2241471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026151"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2" y="2906713"/>
            <a:ext cx="80261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09EA8AC-554F-3149-922C-70AB1C54709E}" type="slidenum">
              <a:rPr lang="en-US"/>
              <a:pPr>
                <a:defRPr/>
              </a:pPr>
              <a:t>‹#›</a:t>
            </a:fld>
            <a:endParaRPr lang="en-US"/>
          </a:p>
        </p:txBody>
      </p:sp>
    </p:spTree>
    <p:extLst>
      <p:ext uri="{BB962C8B-B14F-4D97-AF65-F5344CB8AC3E}">
        <p14:creationId xmlns:p14="http://schemas.microsoft.com/office/powerpoint/2010/main" val="1563314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7544" y="1484784"/>
            <a:ext cx="8280920" cy="4752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90CB10-012C-5540-8C5A-ACE982847933}" type="slidenum">
              <a:rPr lang="en-US"/>
              <a:pPr>
                <a:defRPr/>
              </a:pPr>
              <a:t>‹#›</a:t>
            </a:fld>
            <a:endParaRPr lang="en-US"/>
          </a:p>
        </p:txBody>
      </p:sp>
    </p:spTree>
    <p:extLst>
      <p:ext uri="{BB962C8B-B14F-4D97-AF65-F5344CB8AC3E}">
        <p14:creationId xmlns:p14="http://schemas.microsoft.com/office/powerpoint/2010/main" val="61740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92917" y="1484784"/>
            <a:ext cx="4179081"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6016" y="1484784"/>
            <a:ext cx="403244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929A81-9C18-D44D-BA9E-1A435A37C46A}" type="slidenum">
              <a:rPr lang="en-US"/>
              <a:pPr>
                <a:defRPr/>
              </a:pPr>
              <a:t>‹#›</a:t>
            </a:fld>
            <a:endParaRPr lang="en-US"/>
          </a:p>
        </p:txBody>
      </p:sp>
    </p:spTree>
    <p:extLst>
      <p:ext uri="{BB962C8B-B14F-4D97-AF65-F5344CB8AC3E}">
        <p14:creationId xmlns:p14="http://schemas.microsoft.com/office/powerpoint/2010/main" val="1373878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21296" y="116632"/>
            <a:ext cx="7427168"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12776"/>
            <a:ext cx="4103439"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B2C0A0-7990-014E-9B41-3619376C961C}" type="slidenum">
              <a:rPr lang="en-US"/>
              <a:pPr>
                <a:defRPr/>
              </a:pPr>
              <a:t>‹#›</a:t>
            </a:fld>
            <a:endParaRPr lang="en-US"/>
          </a:p>
        </p:txBody>
      </p:sp>
    </p:spTree>
    <p:extLst>
      <p:ext uri="{BB962C8B-B14F-4D97-AF65-F5344CB8AC3E}">
        <p14:creationId xmlns:p14="http://schemas.microsoft.com/office/powerpoint/2010/main" val="17863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With Logo and Bar)">
    <p:spTree>
      <p:nvGrpSpPr>
        <p:cNvPr id="1" name=""/>
        <p:cNvGrpSpPr/>
        <p:nvPr/>
      </p:nvGrpSpPr>
      <p:grpSpPr>
        <a:xfrm>
          <a:off x="0" y="0"/>
          <a:ext cx="0" cy="0"/>
          <a:chOff x="0" y="0"/>
          <a:chExt cx="0" cy="0"/>
        </a:xfrm>
      </p:grpSpPr>
      <p:sp>
        <p:nvSpPr>
          <p:cNvPr id="2" name="Title 1"/>
          <p:cNvSpPr>
            <a:spLocks noGrp="1"/>
          </p:cNvSpPr>
          <p:nvPr>
            <p:ph type="title"/>
          </p:nvPr>
        </p:nvSpPr>
        <p:spPr>
          <a:xfrm>
            <a:off x="863588" y="482609"/>
            <a:ext cx="7416824" cy="990600"/>
          </a:xfrm>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EAAEEB-4B3A-9F43-978A-9A2CDCB3F2CF}" type="slidenum">
              <a:rPr lang="en-US"/>
              <a:pPr>
                <a:defRPr/>
              </a:pPr>
              <a:t>‹#›</a:t>
            </a:fld>
            <a:endParaRPr lang="en-US"/>
          </a:p>
        </p:txBody>
      </p:sp>
      <p:pic>
        <p:nvPicPr>
          <p:cNvPr id="6" name="Picture 5"/>
          <p:cNvPicPr>
            <a:picLocks noChangeAspect="1"/>
          </p:cNvPicPr>
          <p:nvPr userDrawn="1"/>
        </p:nvPicPr>
        <p:blipFill>
          <a:blip r:embed="rId2"/>
          <a:stretch>
            <a:fillRect/>
          </a:stretch>
        </p:blipFill>
        <p:spPr>
          <a:xfrm>
            <a:off x="3527884" y="2377846"/>
            <a:ext cx="2088232" cy="2102309"/>
          </a:xfrm>
          <a:prstGeom prst="rect">
            <a:avLst/>
          </a:prstGeom>
        </p:spPr>
      </p:pic>
      <p:sp>
        <p:nvSpPr>
          <p:cNvPr id="7" name="Line 8"/>
          <p:cNvSpPr>
            <a:spLocks noChangeShapeType="1"/>
          </p:cNvSpPr>
          <p:nvPr userDrawn="1"/>
        </p:nvSpPr>
        <p:spPr bwMode="auto">
          <a:xfrm>
            <a:off x="863588" y="1484784"/>
            <a:ext cx="7416824" cy="0"/>
          </a:xfrm>
          <a:prstGeom prst="line">
            <a:avLst/>
          </a:prstGeom>
          <a:noFill/>
          <a:ln w="19050">
            <a:solidFill>
              <a:srgbClr val="A4001D"/>
            </a:solidFill>
            <a:round/>
            <a:headEnd/>
            <a:tailEnd/>
          </a:ln>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150944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EAAEEB-4B3A-9F43-978A-9A2CDCB3F2CF}" type="slidenum">
              <a:rPr lang="en-US"/>
              <a:pPr>
                <a:defRPr/>
              </a:pPr>
              <a:t>‹#›</a:t>
            </a:fld>
            <a:endParaRPr lang="en-US"/>
          </a:p>
        </p:txBody>
      </p:sp>
    </p:spTree>
    <p:extLst>
      <p:ext uri="{BB962C8B-B14F-4D97-AF65-F5344CB8AC3E}">
        <p14:creationId xmlns:p14="http://schemas.microsoft.com/office/powerpoint/2010/main" val="4004234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A4863D-2C1F-4542-9738-E0D7957B4DFE}" type="slidenum">
              <a:rPr lang="en-US"/>
              <a:pPr>
                <a:defRPr/>
              </a:pPr>
              <a:t>‹#›</a:t>
            </a:fld>
            <a:endParaRPr lang="en-US"/>
          </a:p>
        </p:txBody>
      </p:sp>
    </p:spTree>
    <p:extLst>
      <p:ext uri="{BB962C8B-B14F-4D97-AF65-F5344CB8AC3E}">
        <p14:creationId xmlns:p14="http://schemas.microsoft.com/office/powerpoint/2010/main" val="141747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020072" cy="566738"/>
          </a:xfrm>
        </p:spPr>
        <p:txBody>
          <a:bodyP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412775"/>
            <a:ext cx="6020072"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602007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97A498-9BF2-BE44-ABB6-A6BF52F036BE}" type="slidenum">
              <a:rPr lang="en-US"/>
              <a:pPr>
                <a:defRPr/>
              </a:pPr>
              <a:t>‹#›</a:t>
            </a:fld>
            <a:endParaRPr lang="en-US"/>
          </a:p>
        </p:txBody>
      </p:sp>
      <p:sp>
        <p:nvSpPr>
          <p:cNvPr id="8" name="Title 1"/>
          <p:cNvSpPr txBox="1">
            <a:spLocks/>
          </p:cNvSpPr>
          <p:nvPr userDrawn="1"/>
        </p:nvSpPr>
        <p:spPr bwMode="auto">
          <a:xfrm>
            <a:off x="1331640" y="260648"/>
            <a:ext cx="712656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1"/>
                </a:solidFill>
                <a:effectLst/>
                <a:latin typeface="Lucida Sans" pitchFamily="34" charset="0"/>
                <a:ea typeface="ＭＳ Ｐゴシック" pitchFamily="-112" charset="-128"/>
                <a:cs typeface="Lucida Sans" pitchFamily="34" charset="0"/>
              </a:defRPr>
            </a:lvl1pPr>
            <a:lvl2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6pPr>
            <a:lvl7pPr marL="9144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7pPr>
            <a:lvl8pPr marL="13716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8pPr>
            <a:lvl9pPr marL="18288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9pPr>
          </a:lstStyle>
          <a:p>
            <a:r>
              <a:rPr lang="en-US" dirty="0"/>
              <a:t>Click to edit Master title style</a:t>
            </a:r>
          </a:p>
        </p:txBody>
      </p:sp>
    </p:spTree>
    <p:extLst>
      <p:ext uri="{BB962C8B-B14F-4D97-AF65-F5344CB8AC3E}">
        <p14:creationId xmlns:p14="http://schemas.microsoft.com/office/powerpoint/2010/main" val="117378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a:xfrm>
            <a:off x="863588" y="4310608"/>
            <a:ext cx="7416824" cy="990600"/>
          </a:xfrm>
        </p:spPr>
        <p:txBody>
          <a:bodyPr/>
          <a:lstStyle>
            <a:lvl1pPr algn="ct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EAAEEB-4B3A-9F43-978A-9A2CDCB3F2CF}" type="slidenum">
              <a:rPr lang="en-US"/>
              <a:pPr>
                <a:defRPr/>
              </a:pPr>
              <a:t>‹#›</a:t>
            </a:fld>
            <a:endParaRPr lang="en-US"/>
          </a:p>
        </p:txBody>
      </p:sp>
      <p:pic>
        <p:nvPicPr>
          <p:cNvPr id="6" name="Picture 5"/>
          <p:cNvPicPr>
            <a:picLocks noChangeAspect="1"/>
          </p:cNvPicPr>
          <p:nvPr userDrawn="1"/>
        </p:nvPicPr>
        <p:blipFill>
          <a:blip r:embed="rId2"/>
          <a:stretch>
            <a:fillRect/>
          </a:stretch>
        </p:blipFill>
        <p:spPr>
          <a:xfrm>
            <a:off x="3527884" y="2387618"/>
            <a:ext cx="2088232" cy="2102309"/>
          </a:xfrm>
          <a:prstGeom prst="rect">
            <a:avLst/>
          </a:prstGeom>
        </p:spPr>
      </p:pic>
    </p:spTree>
    <p:extLst>
      <p:ext uri="{BB962C8B-B14F-4D97-AF65-F5344CB8AC3E}">
        <p14:creationId xmlns:p14="http://schemas.microsoft.com/office/powerpoint/2010/main" val="371716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A4863D-2C1F-4542-9738-E0D7957B4DFE}" type="slidenum">
              <a:rPr lang="en-US"/>
              <a:pPr>
                <a:defRPr/>
              </a:pPr>
              <a:t>‹#›</a:t>
            </a:fld>
            <a:endParaRPr lang="en-US"/>
          </a:p>
        </p:txBody>
      </p:sp>
    </p:spTree>
    <p:extLst>
      <p:ext uri="{BB962C8B-B14F-4D97-AF65-F5344CB8AC3E}">
        <p14:creationId xmlns:p14="http://schemas.microsoft.com/office/powerpoint/2010/main" val="317773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67544" y="1484784"/>
            <a:ext cx="8280920" cy="4752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67544" y="6428184"/>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28184"/>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843464" y="6428184"/>
            <a:ext cx="1905000" cy="457200"/>
          </a:xfrm>
          <a:prstGeom prst="rect">
            <a:avLst/>
          </a:prstGeom>
          <a:ln/>
        </p:spPr>
        <p:txBody>
          <a:bodyPr/>
          <a:lstStyle>
            <a:lvl1pPr>
              <a:defRPr/>
            </a:lvl1pPr>
          </a:lstStyle>
          <a:p>
            <a:pPr>
              <a:defRPr/>
            </a:pPr>
            <a:fld id="{0490CB10-012C-5540-8C5A-ACE982847933}" type="slidenum">
              <a:rPr lang="en-US"/>
              <a:pPr>
                <a:defRPr/>
              </a:pPr>
              <a:t>‹#›</a:t>
            </a:fld>
            <a:endParaRPr lang="en-US"/>
          </a:p>
        </p:txBody>
      </p:sp>
    </p:spTree>
    <p:extLst>
      <p:ext uri="{BB962C8B-B14F-4D97-AF65-F5344CB8AC3E}">
        <p14:creationId xmlns:p14="http://schemas.microsoft.com/office/powerpoint/2010/main" val="69140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026151"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2" y="2906713"/>
            <a:ext cx="80261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xfrm>
            <a:off x="467544" y="6428184"/>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428184"/>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843464" y="6428184"/>
            <a:ext cx="1905000" cy="457200"/>
          </a:xfrm>
          <a:prstGeom prst="rect">
            <a:avLst/>
          </a:prstGeom>
          <a:ln/>
        </p:spPr>
        <p:txBody>
          <a:bodyPr/>
          <a:lstStyle>
            <a:lvl1pPr>
              <a:defRPr/>
            </a:lvl1pPr>
          </a:lstStyle>
          <a:p>
            <a:pPr>
              <a:defRPr/>
            </a:pPr>
            <a:fld id="{909EA8AC-554F-3149-922C-70AB1C54709E}" type="slidenum">
              <a:rPr lang="en-US"/>
              <a:pPr>
                <a:defRPr/>
              </a:pPr>
              <a:t>‹#›</a:t>
            </a:fld>
            <a:endParaRPr lang="en-US"/>
          </a:p>
        </p:txBody>
      </p:sp>
    </p:spTree>
    <p:extLst>
      <p:ext uri="{BB962C8B-B14F-4D97-AF65-F5344CB8AC3E}">
        <p14:creationId xmlns:p14="http://schemas.microsoft.com/office/powerpoint/2010/main" val="101599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92917" y="1484784"/>
            <a:ext cx="4179081"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6016" y="1484784"/>
            <a:ext cx="403244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67544" y="6428184"/>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428184"/>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843464" y="6428184"/>
            <a:ext cx="1905000" cy="457200"/>
          </a:xfrm>
          <a:prstGeom prst="rect">
            <a:avLst/>
          </a:prstGeom>
          <a:ln/>
        </p:spPr>
        <p:txBody>
          <a:bodyPr/>
          <a:lstStyle>
            <a:lvl1pPr>
              <a:defRPr/>
            </a:lvl1pPr>
          </a:lstStyle>
          <a:p>
            <a:pPr>
              <a:defRPr/>
            </a:pPr>
            <a:fld id="{17929A81-9C18-D44D-BA9E-1A435A37C46A}" type="slidenum">
              <a:rPr lang="en-US"/>
              <a:pPr>
                <a:defRPr/>
              </a:pPr>
              <a:t>‹#›</a:t>
            </a:fld>
            <a:endParaRPr lang="en-US"/>
          </a:p>
        </p:txBody>
      </p:sp>
    </p:spTree>
    <p:extLst>
      <p:ext uri="{BB962C8B-B14F-4D97-AF65-F5344CB8AC3E}">
        <p14:creationId xmlns:p14="http://schemas.microsoft.com/office/powerpoint/2010/main" val="207413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21296" y="116632"/>
            <a:ext cx="7427168"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12776"/>
            <a:ext cx="4103439"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xfrm>
            <a:off x="467544" y="6428184"/>
            <a:ext cx="1905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428184"/>
            <a:ext cx="2895600" cy="45720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843464" y="6428184"/>
            <a:ext cx="1905000" cy="457200"/>
          </a:xfrm>
          <a:prstGeom prst="rect">
            <a:avLst/>
          </a:prstGeom>
          <a:ln/>
        </p:spPr>
        <p:txBody>
          <a:bodyPr/>
          <a:lstStyle>
            <a:lvl1pPr>
              <a:defRPr/>
            </a:lvl1pPr>
          </a:lstStyle>
          <a:p>
            <a:pPr>
              <a:defRPr/>
            </a:pPr>
            <a:fld id="{43B2C0A0-7990-014E-9B41-3619376C961C}" type="slidenum">
              <a:rPr lang="en-US"/>
              <a:pPr>
                <a:defRPr/>
              </a:pPr>
              <a:t>‹#›</a:t>
            </a:fld>
            <a:endParaRPr lang="en-US"/>
          </a:p>
        </p:txBody>
      </p:sp>
    </p:spTree>
    <p:extLst>
      <p:ext uri="{BB962C8B-B14F-4D97-AF65-F5344CB8AC3E}">
        <p14:creationId xmlns:p14="http://schemas.microsoft.com/office/powerpoint/2010/main" val="273712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67544" y="6428184"/>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428184"/>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843464" y="6428184"/>
            <a:ext cx="1905000" cy="457200"/>
          </a:xfrm>
          <a:prstGeom prst="rect">
            <a:avLst/>
          </a:prstGeom>
          <a:ln/>
        </p:spPr>
        <p:txBody>
          <a:bodyPr/>
          <a:lstStyle>
            <a:lvl1pPr>
              <a:defRPr/>
            </a:lvl1pPr>
          </a:lstStyle>
          <a:p>
            <a:pPr>
              <a:defRPr/>
            </a:pPr>
            <a:fld id="{40EAAEEB-4B3A-9F43-978A-9A2CDCB3F2CF}" type="slidenum">
              <a:rPr lang="en-US"/>
              <a:pPr>
                <a:defRPr/>
              </a:pPr>
              <a:t>‹#›</a:t>
            </a:fld>
            <a:endParaRPr lang="en-US"/>
          </a:p>
        </p:txBody>
      </p:sp>
    </p:spTree>
    <p:extLst>
      <p:ext uri="{BB962C8B-B14F-4D97-AF65-F5344CB8AC3E}">
        <p14:creationId xmlns:p14="http://schemas.microsoft.com/office/powerpoint/2010/main" val="786441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7544" y="260648"/>
            <a:ext cx="828092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67544" y="1556792"/>
            <a:ext cx="8280920" cy="4691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6" name="Rectangle 4"/>
          <p:cNvSpPr>
            <a:spLocks noGrp="1" noChangeArrowheads="1"/>
          </p:cNvSpPr>
          <p:nvPr>
            <p:ph type="dt" sz="half" idx="2"/>
          </p:nvPr>
        </p:nvSpPr>
        <p:spPr bwMode="auto">
          <a:xfrm>
            <a:off x="467544" y="6428184"/>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latin typeface="Lucida Sans" pitchFamily="34" charset="0"/>
                <a:ea typeface="ＭＳ Ｐゴシック" pitchFamily="-111" charset="-128"/>
                <a:cs typeface="Lucida Sans" pitchFamily="34"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6428184"/>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latin typeface="Lucida Sans" pitchFamily="34" charset="0"/>
                <a:ea typeface="ＭＳ Ｐゴシック" pitchFamily="-111" charset="-128"/>
                <a:cs typeface="Lucida Sans" pitchFamily="34" charset="0"/>
              </a:defRPr>
            </a:lvl1pPr>
          </a:lstStyle>
          <a:p>
            <a:pPr>
              <a:defRPr/>
            </a:pPr>
            <a:endParaRPr lang="en-US" dirty="0"/>
          </a:p>
        </p:txBody>
      </p:sp>
      <p:sp>
        <p:nvSpPr>
          <p:cNvPr id="3078" name="Rectangle 6"/>
          <p:cNvSpPr>
            <a:spLocks noGrp="1" noChangeArrowheads="1"/>
          </p:cNvSpPr>
          <p:nvPr>
            <p:ph type="sldNum" sz="quarter" idx="4"/>
          </p:nvPr>
        </p:nvSpPr>
        <p:spPr bwMode="auto">
          <a:xfrm>
            <a:off x="6843464" y="6428184"/>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a:latin typeface="Lucida Sans" pitchFamily="34" charset="0"/>
                <a:ea typeface="ＭＳ Ｐゴシック" pitchFamily="-111" charset="-128"/>
                <a:cs typeface="Lucida Sans" pitchFamily="34" charset="0"/>
              </a:defRPr>
            </a:lvl1pPr>
          </a:lstStyle>
          <a:p>
            <a:pPr>
              <a:defRPr/>
            </a:pPr>
            <a:fld id="{24C4B88E-4908-1A4A-ABD0-990281AF756E}" type="slidenum">
              <a:rPr lang="en-US" smtClean="0"/>
              <a:pPr>
                <a:defRPr/>
              </a:pPr>
              <a:t>‹#›</a:t>
            </a:fld>
            <a:endParaRPr lang="en-US" dirty="0"/>
          </a:p>
        </p:txBody>
      </p:sp>
      <p:sp>
        <p:nvSpPr>
          <p:cNvPr id="3082" name="Rectangle 10"/>
          <p:cNvSpPr>
            <a:spLocks noChangeArrowheads="1"/>
          </p:cNvSpPr>
          <p:nvPr/>
        </p:nvSpPr>
        <p:spPr bwMode="auto">
          <a:xfrm>
            <a:off x="0" y="0"/>
            <a:ext cx="125760" cy="6858000"/>
          </a:xfrm>
          <a:prstGeom prst="rect">
            <a:avLst/>
          </a:prstGeom>
          <a:solidFill>
            <a:srgbClr val="A4001D"/>
          </a:solidFill>
          <a:ln w="9525">
            <a:solidFill>
              <a:srgbClr val="861B15"/>
            </a:solidFill>
            <a:miter lim="800000"/>
            <a:headEnd/>
            <a:tailEnd/>
          </a:ln>
        </p:spPr>
        <p:txBody>
          <a:bodyPr wrap="none" anchor="ctr">
            <a:prstTxWarp prst="textNoShape">
              <a:avLst/>
            </a:prstTxWarp>
          </a:bodyPr>
          <a:lstStyle/>
          <a:p>
            <a:pPr>
              <a:defRPr/>
            </a:pP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2644055"/>
      </p:ext>
    </p:extLst>
  </p:cSld>
  <p:clrMap bg1="lt1" tx1="dk1" bg2="lt2" tx2="dk2" accent1="accent1" accent2="accent2" accent3="accent3" accent4="accent4" accent5="accent5" accent6="accent6" hlink="hlink" folHlink="folHlink"/>
  <p:sldLayoutIdLst>
    <p:sldLayoutId id="2147483834" r:id="rId1"/>
    <p:sldLayoutId id="2147483838" r:id="rId2"/>
    <p:sldLayoutId id="2147483840" r:id="rId3"/>
    <p:sldLayoutId id="2147483839" r:id="rId4"/>
  </p:sldLayoutIdLst>
  <p:hf hdr="0" ftr="0" dt="0"/>
  <p:txStyles>
    <p:titleStyle>
      <a:lvl1pPr algn="l" rtl="0" eaLnBrk="1" fontAlgn="base" hangingPunct="1">
        <a:spcBef>
          <a:spcPct val="0"/>
        </a:spcBef>
        <a:spcAft>
          <a:spcPct val="0"/>
        </a:spcAft>
        <a:defRPr sz="3600">
          <a:solidFill>
            <a:schemeClr val="tx1"/>
          </a:solidFill>
          <a:effectLst/>
          <a:latin typeface="Lucida Sans" pitchFamily="34" charset="0"/>
          <a:ea typeface="ＭＳ Ｐゴシック" pitchFamily="-112" charset="-128"/>
          <a:cs typeface="Lucida Sans" pitchFamily="34" charset="0"/>
        </a:defRPr>
      </a:lvl1pPr>
      <a:lvl2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6pPr>
      <a:lvl7pPr marL="9144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7pPr>
      <a:lvl8pPr marL="13716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8pPr>
      <a:lvl9pPr marL="18288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9pPr>
    </p:titleStyle>
    <p:bodyStyle>
      <a:lvl1pPr marL="342900" indent="-342900" algn="l" rtl="0" eaLnBrk="1" fontAlgn="base" hangingPunct="1">
        <a:spcBef>
          <a:spcPct val="20000"/>
        </a:spcBef>
        <a:spcAft>
          <a:spcPct val="0"/>
        </a:spcAft>
        <a:buClr>
          <a:srgbClr val="861B15"/>
        </a:buClr>
        <a:buFont typeface="Times" charset="0"/>
        <a:buChar char="•"/>
        <a:defRPr sz="2600" b="0">
          <a:solidFill>
            <a:schemeClr val="tx1"/>
          </a:solidFill>
          <a:latin typeface="Lucida Sans" pitchFamily="34" charset="0"/>
          <a:ea typeface="ＭＳ Ｐゴシック" pitchFamily="-112" charset="-128"/>
          <a:cs typeface="Lucida Sans" pitchFamily="34" charset="0"/>
        </a:defRPr>
      </a:lvl1pPr>
      <a:lvl2pPr marL="685800" indent="-228600" algn="l" rtl="0" eaLnBrk="1" fontAlgn="base" hangingPunct="1">
        <a:spcBef>
          <a:spcPct val="20000"/>
        </a:spcBef>
        <a:spcAft>
          <a:spcPct val="0"/>
        </a:spcAft>
        <a:buClr>
          <a:schemeClr val="tx1"/>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2pPr>
      <a:lvl3pPr marL="1028700" indent="-228600" algn="l" rtl="0" eaLnBrk="1" fontAlgn="base" hangingPunct="1">
        <a:spcBef>
          <a:spcPct val="20000"/>
        </a:spcBef>
        <a:spcAft>
          <a:spcPct val="0"/>
        </a:spcAft>
        <a:buClr>
          <a:srgbClr val="861B15"/>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3pPr>
      <a:lvl4pPr marL="1371600" indent="-228600" algn="l" rtl="0" eaLnBrk="1" fontAlgn="base" hangingPunct="1">
        <a:spcBef>
          <a:spcPct val="20000"/>
        </a:spcBef>
        <a:spcAft>
          <a:spcPct val="0"/>
        </a:spcAft>
        <a:buClr>
          <a:schemeClr val="tx1"/>
        </a:buClr>
        <a:buFont typeface="Times" charset="0"/>
        <a:buChar char="•"/>
        <a:defRPr sz="2000" b="0">
          <a:solidFill>
            <a:schemeClr val="tx1"/>
          </a:solidFill>
          <a:latin typeface="Lucida Sans" pitchFamily="34" charset="0"/>
          <a:ea typeface="ＭＳ Ｐゴシック" pitchFamily="-112" charset="-128"/>
          <a:cs typeface="Lucida Sans" pitchFamily="34" charset="0"/>
        </a:defRPr>
      </a:lvl4pPr>
      <a:lvl5pPr marL="1714500" indent="-228600" algn="l" rtl="0" eaLnBrk="1" fontAlgn="base" hangingPunct="1">
        <a:spcBef>
          <a:spcPct val="20000"/>
        </a:spcBef>
        <a:spcAft>
          <a:spcPct val="0"/>
        </a:spcAft>
        <a:buClr>
          <a:srgbClr val="861B15"/>
        </a:buClr>
        <a:buFont typeface="Times" charset="0"/>
        <a:buChar char="•"/>
        <a:defRPr sz="1400" b="0">
          <a:solidFill>
            <a:schemeClr val="tx1"/>
          </a:solidFill>
          <a:latin typeface="Lucida Sans" pitchFamily="34" charset="0"/>
          <a:ea typeface="ＭＳ Ｐゴシック" pitchFamily="-112" charset="-128"/>
          <a:cs typeface="Lucida Sans" pitchFamily="34" charset="0"/>
        </a:defRPr>
      </a:lvl5pPr>
      <a:lvl6pPr marL="21717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6pPr>
      <a:lvl7pPr marL="26289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7pPr>
      <a:lvl8pPr marL="30861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8pPr>
      <a:lvl9pPr marL="35433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31640" y="260648"/>
            <a:ext cx="7416824"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67544" y="1556792"/>
            <a:ext cx="8280920" cy="4691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0" name="Line 8"/>
          <p:cNvSpPr>
            <a:spLocks noChangeShapeType="1"/>
          </p:cNvSpPr>
          <p:nvPr userDrawn="1"/>
        </p:nvSpPr>
        <p:spPr bwMode="auto">
          <a:xfrm>
            <a:off x="1331640" y="1262823"/>
            <a:ext cx="7416824" cy="0"/>
          </a:xfrm>
          <a:prstGeom prst="line">
            <a:avLst/>
          </a:prstGeom>
          <a:noFill/>
          <a:ln w="19050">
            <a:solidFill>
              <a:srgbClr val="A4001D"/>
            </a:solidFill>
            <a:round/>
            <a:headEnd/>
            <a:tailEnd/>
          </a:ln>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pic>
        <p:nvPicPr>
          <p:cNvPr id="10" name="Picture 9"/>
          <p:cNvPicPr>
            <a:picLocks noChangeAspect="1"/>
          </p:cNvPicPr>
          <p:nvPr userDrawn="1"/>
        </p:nvPicPr>
        <p:blipFill>
          <a:blip r:embed="rId9"/>
          <a:stretch>
            <a:fillRect/>
          </a:stretch>
        </p:blipFill>
        <p:spPr>
          <a:xfrm>
            <a:off x="251520" y="302242"/>
            <a:ext cx="960046" cy="966518"/>
          </a:xfrm>
          <a:prstGeom prst="rect">
            <a:avLst/>
          </a:prstGeom>
        </p:spPr>
      </p:pic>
      <p:sp>
        <p:nvSpPr>
          <p:cNvPr id="11" name="Rectangle 10"/>
          <p:cNvSpPr>
            <a:spLocks noChangeArrowheads="1"/>
          </p:cNvSpPr>
          <p:nvPr userDrawn="1"/>
        </p:nvSpPr>
        <p:spPr bwMode="auto">
          <a:xfrm>
            <a:off x="0" y="0"/>
            <a:ext cx="9144000" cy="94320"/>
          </a:xfrm>
          <a:prstGeom prst="rect">
            <a:avLst/>
          </a:prstGeom>
          <a:solidFill>
            <a:srgbClr val="A4001D"/>
          </a:solidFill>
          <a:ln w="9525">
            <a:solidFill>
              <a:srgbClr val="861B15"/>
            </a:solidFill>
            <a:miter lim="800000"/>
            <a:headEnd/>
            <a:tailEnd/>
          </a:ln>
        </p:spPr>
        <p:txBody>
          <a:bodyPr wrap="none" anchor="ctr">
            <a:prstTxWarp prst="textNoShape">
              <a:avLst/>
            </a:prstTxWarp>
          </a:bodyPr>
          <a:lstStyle/>
          <a:p>
            <a:pPr>
              <a:defRPr/>
            </a:pPr>
            <a:endParaRPr lang="en-US">
              <a:latin typeface="Arial" pitchFamily="-111" charset="0"/>
              <a:ea typeface="ＭＳ Ｐゴシック" pitchFamily="-111" charset="-128"/>
              <a:cs typeface="ＭＳ Ｐゴシック" pitchFamily="-111" charset="-128"/>
            </a:endParaRPr>
          </a:p>
        </p:txBody>
      </p:sp>
      <p:sp>
        <p:nvSpPr>
          <p:cNvPr id="12" name="Rectangle 10"/>
          <p:cNvSpPr>
            <a:spLocks noChangeArrowheads="1"/>
          </p:cNvSpPr>
          <p:nvPr userDrawn="1"/>
        </p:nvSpPr>
        <p:spPr bwMode="auto">
          <a:xfrm>
            <a:off x="0" y="6641976"/>
            <a:ext cx="9144000" cy="216024"/>
          </a:xfrm>
          <a:prstGeom prst="rect">
            <a:avLst/>
          </a:prstGeom>
          <a:solidFill>
            <a:srgbClr val="A4001D"/>
          </a:solidFill>
          <a:ln w="9525">
            <a:solidFill>
              <a:srgbClr val="861B15"/>
            </a:solidFill>
            <a:miter lim="800000"/>
            <a:headEnd/>
            <a:tailEnd/>
          </a:ln>
        </p:spPr>
        <p:txBody>
          <a:bodyPr wrap="none" anchor="ctr">
            <a:prstTxWarp prst="textNoShape">
              <a:avLst/>
            </a:prstTxWarp>
          </a:bodyPr>
          <a:lstStyle/>
          <a:p>
            <a:pPr>
              <a:defRPr/>
            </a:pPr>
            <a:endParaRPr lang="en-US">
              <a:latin typeface="Arial" pitchFamily="-111" charset="0"/>
              <a:ea typeface="ＭＳ Ｐゴシック" pitchFamily="-111" charset="-128"/>
              <a:cs typeface="ＭＳ Ｐゴシック" pitchFamily="-111" charset="-128"/>
            </a:endParaRPr>
          </a:p>
        </p:txBody>
      </p:sp>
      <p:sp>
        <p:nvSpPr>
          <p:cNvPr id="13" name="Rectangle 6"/>
          <p:cNvSpPr>
            <a:spLocks noGrp="1" noChangeArrowheads="1"/>
          </p:cNvSpPr>
          <p:nvPr>
            <p:ph type="sldNum" sz="quarter" idx="4"/>
          </p:nvPr>
        </p:nvSpPr>
        <p:spPr bwMode="auto">
          <a:xfrm>
            <a:off x="7239000" y="6641976"/>
            <a:ext cx="1905000" cy="2160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fld id="{24C4B88E-4908-1A4A-ABD0-990281AF756E}" type="slidenum">
              <a:rPr lang="en-US" smtClean="0"/>
              <a:pPr>
                <a:defRPr/>
              </a:pPr>
              <a:t>‹#›</a:t>
            </a:fld>
            <a:endParaRPr lang="en-US" dirty="0"/>
          </a:p>
        </p:txBody>
      </p:sp>
      <p:sp>
        <p:nvSpPr>
          <p:cNvPr id="14" name="Rectangle 4"/>
          <p:cNvSpPr>
            <a:spLocks noGrp="1" noChangeArrowheads="1"/>
          </p:cNvSpPr>
          <p:nvPr>
            <p:ph type="dt" sz="half" idx="2"/>
          </p:nvPr>
        </p:nvSpPr>
        <p:spPr bwMode="auto">
          <a:xfrm>
            <a:off x="0" y="6641976"/>
            <a:ext cx="1331640" cy="2187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
        <p:nvSpPr>
          <p:cNvPr id="15" name="Rectangle 5"/>
          <p:cNvSpPr>
            <a:spLocks noGrp="1" noChangeArrowheads="1"/>
          </p:cNvSpPr>
          <p:nvPr>
            <p:ph type="ftr" sz="quarter" idx="3"/>
          </p:nvPr>
        </p:nvSpPr>
        <p:spPr bwMode="auto">
          <a:xfrm>
            <a:off x="3124200" y="6608396"/>
            <a:ext cx="2895600" cy="252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Tree>
    <p:extLst>
      <p:ext uri="{BB962C8B-B14F-4D97-AF65-F5344CB8AC3E}">
        <p14:creationId xmlns:p14="http://schemas.microsoft.com/office/powerpoint/2010/main" val="287464918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Lst>
  <p:hf hdr="0" ftr="0" dt="0"/>
  <p:txStyles>
    <p:titleStyle>
      <a:lvl1pPr algn="l" rtl="0" eaLnBrk="1" fontAlgn="base" hangingPunct="1">
        <a:spcBef>
          <a:spcPct val="0"/>
        </a:spcBef>
        <a:spcAft>
          <a:spcPct val="0"/>
        </a:spcAft>
        <a:defRPr sz="3600">
          <a:solidFill>
            <a:schemeClr val="tx1"/>
          </a:solidFill>
          <a:effectLst/>
          <a:latin typeface="Lucida Sans" pitchFamily="34" charset="0"/>
          <a:ea typeface="ＭＳ Ｐゴシック" pitchFamily="-112" charset="-128"/>
          <a:cs typeface="Lucida Sans" pitchFamily="34" charset="0"/>
        </a:defRPr>
      </a:lvl1pPr>
      <a:lvl2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6pPr>
      <a:lvl7pPr marL="9144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7pPr>
      <a:lvl8pPr marL="13716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8pPr>
      <a:lvl9pPr marL="18288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9pPr>
    </p:titleStyle>
    <p:bodyStyle>
      <a:lvl1pPr marL="342900" indent="-342900" algn="l" rtl="0" eaLnBrk="1" fontAlgn="base" hangingPunct="1">
        <a:spcBef>
          <a:spcPct val="20000"/>
        </a:spcBef>
        <a:spcAft>
          <a:spcPct val="0"/>
        </a:spcAft>
        <a:buClr>
          <a:srgbClr val="861B15"/>
        </a:buClr>
        <a:buFont typeface="Times" charset="0"/>
        <a:buChar char="•"/>
        <a:defRPr sz="2600" b="0">
          <a:solidFill>
            <a:schemeClr val="tx1"/>
          </a:solidFill>
          <a:latin typeface="Lucida Sans" pitchFamily="34" charset="0"/>
          <a:ea typeface="ＭＳ Ｐゴシック" pitchFamily="-112" charset="-128"/>
          <a:cs typeface="Lucida Sans" pitchFamily="34" charset="0"/>
        </a:defRPr>
      </a:lvl1pPr>
      <a:lvl2pPr marL="685800" indent="-228600" algn="l" rtl="0" eaLnBrk="1" fontAlgn="base" hangingPunct="1">
        <a:spcBef>
          <a:spcPct val="20000"/>
        </a:spcBef>
        <a:spcAft>
          <a:spcPct val="0"/>
        </a:spcAft>
        <a:buClr>
          <a:schemeClr val="tx1"/>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2pPr>
      <a:lvl3pPr marL="1028700" indent="-228600" algn="l" rtl="0" eaLnBrk="1" fontAlgn="base" hangingPunct="1">
        <a:spcBef>
          <a:spcPct val="20000"/>
        </a:spcBef>
        <a:spcAft>
          <a:spcPct val="0"/>
        </a:spcAft>
        <a:buClr>
          <a:srgbClr val="861B15"/>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3pPr>
      <a:lvl4pPr marL="1371600" indent="-228600" algn="l" rtl="0" eaLnBrk="1" fontAlgn="base" hangingPunct="1">
        <a:spcBef>
          <a:spcPct val="20000"/>
        </a:spcBef>
        <a:spcAft>
          <a:spcPct val="0"/>
        </a:spcAft>
        <a:buClr>
          <a:schemeClr val="tx1"/>
        </a:buClr>
        <a:buFont typeface="Times" charset="0"/>
        <a:buChar char="•"/>
        <a:defRPr sz="2000" b="0">
          <a:solidFill>
            <a:schemeClr val="tx1"/>
          </a:solidFill>
          <a:latin typeface="Lucida Sans" pitchFamily="34" charset="0"/>
          <a:ea typeface="ＭＳ Ｐゴシック" pitchFamily="-112" charset="-128"/>
          <a:cs typeface="Lucida Sans" pitchFamily="34" charset="0"/>
        </a:defRPr>
      </a:lvl4pPr>
      <a:lvl5pPr marL="1714500" indent="-228600" algn="l" rtl="0" eaLnBrk="1" fontAlgn="base" hangingPunct="1">
        <a:spcBef>
          <a:spcPct val="20000"/>
        </a:spcBef>
        <a:spcAft>
          <a:spcPct val="0"/>
        </a:spcAft>
        <a:buClr>
          <a:srgbClr val="861B15"/>
        </a:buClr>
        <a:buFont typeface="Times" charset="0"/>
        <a:buChar char="•"/>
        <a:defRPr sz="1400" b="0">
          <a:solidFill>
            <a:schemeClr val="tx1"/>
          </a:solidFill>
          <a:latin typeface="Lucida Sans" pitchFamily="34" charset="0"/>
          <a:ea typeface="ＭＳ Ｐゴシック" pitchFamily="-112" charset="-128"/>
          <a:cs typeface="Lucida Sans" pitchFamily="34" charset="0"/>
        </a:defRPr>
      </a:lvl5pPr>
      <a:lvl6pPr marL="21717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6pPr>
      <a:lvl7pPr marL="26289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7pPr>
      <a:lvl8pPr marL="30861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8pPr>
      <a:lvl9pPr marL="35433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7544" y="260648"/>
            <a:ext cx="828092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67544" y="1556792"/>
            <a:ext cx="8280920" cy="4691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noChangeArrowheads="1"/>
          </p:cNvSpPr>
          <p:nvPr userDrawn="1"/>
        </p:nvSpPr>
        <p:spPr bwMode="auto">
          <a:xfrm>
            <a:off x="0" y="0"/>
            <a:ext cx="9144000" cy="94320"/>
          </a:xfrm>
          <a:prstGeom prst="rect">
            <a:avLst/>
          </a:prstGeom>
          <a:solidFill>
            <a:srgbClr val="A4001D"/>
          </a:solidFill>
          <a:ln w="9525">
            <a:solidFill>
              <a:srgbClr val="861B15"/>
            </a:solidFill>
            <a:miter lim="800000"/>
            <a:headEnd/>
            <a:tailEnd/>
          </a:ln>
        </p:spPr>
        <p:txBody>
          <a:bodyPr wrap="none" anchor="ctr">
            <a:prstTxWarp prst="textNoShape">
              <a:avLst/>
            </a:prstTxWarp>
          </a:bodyPr>
          <a:lstStyle/>
          <a:p>
            <a:pPr>
              <a:defRPr/>
            </a:pPr>
            <a:endParaRPr lang="en-US">
              <a:latin typeface="Arial" pitchFamily="-111" charset="0"/>
              <a:ea typeface="ＭＳ Ｐゴシック" pitchFamily="-111" charset="-128"/>
              <a:cs typeface="ＭＳ Ｐゴシック" pitchFamily="-111" charset="-128"/>
            </a:endParaRPr>
          </a:p>
        </p:txBody>
      </p:sp>
      <p:sp>
        <p:nvSpPr>
          <p:cNvPr id="14" name="Rectangle 10"/>
          <p:cNvSpPr>
            <a:spLocks noChangeArrowheads="1"/>
          </p:cNvSpPr>
          <p:nvPr userDrawn="1"/>
        </p:nvSpPr>
        <p:spPr bwMode="auto">
          <a:xfrm>
            <a:off x="0" y="6641976"/>
            <a:ext cx="9144000" cy="216024"/>
          </a:xfrm>
          <a:prstGeom prst="rect">
            <a:avLst/>
          </a:prstGeom>
          <a:solidFill>
            <a:srgbClr val="A4001D"/>
          </a:solidFill>
          <a:ln w="9525">
            <a:solidFill>
              <a:srgbClr val="861B15"/>
            </a:solidFill>
            <a:miter lim="800000"/>
            <a:headEnd/>
            <a:tailEnd/>
          </a:ln>
        </p:spPr>
        <p:txBody>
          <a:bodyPr wrap="none" anchor="ctr">
            <a:prstTxWarp prst="textNoShape">
              <a:avLst/>
            </a:prstTxWarp>
          </a:bodyPr>
          <a:lstStyle/>
          <a:p>
            <a:pPr>
              <a:defRPr/>
            </a:pPr>
            <a:endParaRPr lang="en-US">
              <a:latin typeface="Arial" pitchFamily="-111" charset="0"/>
              <a:ea typeface="ＭＳ Ｐゴシック" pitchFamily="-111" charset="-128"/>
              <a:cs typeface="ＭＳ Ｐゴシック" pitchFamily="-111" charset="-128"/>
            </a:endParaRPr>
          </a:p>
        </p:txBody>
      </p:sp>
      <p:sp>
        <p:nvSpPr>
          <p:cNvPr id="15" name="Rectangle 6"/>
          <p:cNvSpPr>
            <a:spLocks noGrp="1" noChangeArrowheads="1"/>
          </p:cNvSpPr>
          <p:nvPr>
            <p:ph type="sldNum" sz="quarter" idx="4"/>
          </p:nvPr>
        </p:nvSpPr>
        <p:spPr bwMode="auto">
          <a:xfrm>
            <a:off x="7239000" y="6641976"/>
            <a:ext cx="1905000" cy="2160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fld id="{24C4B88E-4908-1A4A-ABD0-990281AF756E}" type="slidenum">
              <a:rPr lang="en-US" smtClean="0"/>
              <a:pPr>
                <a:defRPr/>
              </a:pPr>
              <a:t>‹#›</a:t>
            </a:fld>
            <a:endParaRPr lang="en-US" dirty="0"/>
          </a:p>
        </p:txBody>
      </p:sp>
      <p:sp>
        <p:nvSpPr>
          <p:cNvPr id="16" name="Rectangle 4"/>
          <p:cNvSpPr>
            <a:spLocks noGrp="1" noChangeArrowheads="1"/>
          </p:cNvSpPr>
          <p:nvPr>
            <p:ph type="dt" sz="half" idx="2"/>
          </p:nvPr>
        </p:nvSpPr>
        <p:spPr bwMode="auto">
          <a:xfrm>
            <a:off x="0" y="6641976"/>
            <a:ext cx="1331640" cy="2187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
        <p:nvSpPr>
          <p:cNvPr id="17" name="Rectangle 5"/>
          <p:cNvSpPr>
            <a:spLocks noGrp="1" noChangeArrowheads="1"/>
          </p:cNvSpPr>
          <p:nvPr>
            <p:ph type="ftr" sz="quarter" idx="3"/>
          </p:nvPr>
        </p:nvSpPr>
        <p:spPr bwMode="auto">
          <a:xfrm>
            <a:off x="3124200" y="6608396"/>
            <a:ext cx="2895600" cy="252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solidFill>
                  <a:schemeClr val="bg1"/>
                </a:solidFill>
                <a:latin typeface="Lucida Sans" pitchFamily="34" charset="0"/>
                <a:ea typeface="ＭＳ Ｐゴシック" pitchFamily="-111" charset="-128"/>
                <a:cs typeface="Lucida Sans" pitchFamily="34" charset="0"/>
              </a:defRPr>
            </a:lvl1pPr>
          </a:lstStyle>
          <a:p>
            <a:pPr>
              <a:defRPr/>
            </a:pPr>
            <a:endParaRPr lang="en-US" dirty="0"/>
          </a:p>
        </p:txBody>
      </p:sp>
    </p:spTree>
    <p:extLst>
      <p:ext uri="{BB962C8B-B14F-4D97-AF65-F5344CB8AC3E}">
        <p14:creationId xmlns:p14="http://schemas.microsoft.com/office/powerpoint/2010/main" val="381930743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Lst>
  <p:hf hdr="0" ftr="0" dt="0"/>
  <p:txStyles>
    <p:titleStyle>
      <a:lvl1pPr algn="l" rtl="0" eaLnBrk="1" fontAlgn="base" hangingPunct="1">
        <a:spcBef>
          <a:spcPct val="0"/>
        </a:spcBef>
        <a:spcAft>
          <a:spcPct val="0"/>
        </a:spcAft>
        <a:defRPr sz="3600">
          <a:solidFill>
            <a:schemeClr val="tx1"/>
          </a:solidFill>
          <a:effectLst/>
          <a:latin typeface="Lucida Sans" pitchFamily="34" charset="0"/>
          <a:ea typeface="ＭＳ Ｐゴシック" pitchFamily="-112" charset="-128"/>
          <a:cs typeface="Lucida Sans" pitchFamily="34" charset="0"/>
        </a:defRPr>
      </a:lvl1pPr>
      <a:lvl2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6pPr>
      <a:lvl7pPr marL="9144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7pPr>
      <a:lvl8pPr marL="13716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8pPr>
      <a:lvl9pPr marL="18288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9pPr>
    </p:titleStyle>
    <p:bodyStyle>
      <a:lvl1pPr marL="342900" indent="-342900" algn="l" rtl="0" eaLnBrk="1" fontAlgn="base" hangingPunct="1">
        <a:spcBef>
          <a:spcPct val="20000"/>
        </a:spcBef>
        <a:spcAft>
          <a:spcPct val="0"/>
        </a:spcAft>
        <a:buClr>
          <a:srgbClr val="861B15"/>
        </a:buClr>
        <a:buFont typeface="Times" charset="0"/>
        <a:buChar char="•"/>
        <a:defRPr sz="2600" b="0">
          <a:solidFill>
            <a:schemeClr val="tx1"/>
          </a:solidFill>
          <a:latin typeface="Lucida Sans" pitchFamily="34" charset="0"/>
          <a:ea typeface="ＭＳ Ｐゴシック" pitchFamily="-112" charset="-128"/>
          <a:cs typeface="Lucida Sans" pitchFamily="34" charset="0"/>
        </a:defRPr>
      </a:lvl1pPr>
      <a:lvl2pPr marL="685800" indent="-228600" algn="l" rtl="0" eaLnBrk="1" fontAlgn="base" hangingPunct="1">
        <a:spcBef>
          <a:spcPct val="20000"/>
        </a:spcBef>
        <a:spcAft>
          <a:spcPct val="0"/>
        </a:spcAft>
        <a:buClr>
          <a:schemeClr val="tx1"/>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2pPr>
      <a:lvl3pPr marL="1028700" indent="-228600" algn="l" rtl="0" eaLnBrk="1" fontAlgn="base" hangingPunct="1">
        <a:spcBef>
          <a:spcPct val="20000"/>
        </a:spcBef>
        <a:spcAft>
          <a:spcPct val="0"/>
        </a:spcAft>
        <a:buClr>
          <a:srgbClr val="861B15"/>
        </a:buClr>
        <a:buFont typeface="Times" charset="0"/>
        <a:buChar char="•"/>
        <a:defRPr sz="2400" b="0">
          <a:solidFill>
            <a:schemeClr val="tx1"/>
          </a:solidFill>
          <a:latin typeface="Lucida Sans" pitchFamily="34" charset="0"/>
          <a:ea typeface="ＭＳ Ｐゴシック" pitchFamily="-112" charset="-128"/>
          <a:cs typeface="Lucida Sans" pitchFamily="34" charset="0"/>
        </a:defRPr>
      </a:lvl3pPr>
      <a:lvl4pPr marL="1371600" indent="-228600" algn="l" rtl="0" eaLnBrk="1" fontAlgn="base" hangingPunct="1">
        <a:spcBef>
          <a:spcPct val="20000"/>
        </a:spcBef>
        <a:spcAft>
          <a:spcPct val="0"/>
        </a:spcAft>
        <a:buClr>
          <a:schemeClr val="tx1"/>
        </a:buClr>
        <a:buFont typeface="Times" charset="0"/>
        <a:buChar char="•"/>
        <a:defRPr sz="2000" b="0">
          <a:solidFill>
            <a:schemeClr val="tx1"/>
          </a:solidFill>
          <a:latin typeface="Lucida Sans" pitchFamily="34" charset="0"/>
          <a:ea typeface="ＭＳ Ｐゴシック" pitchFamily="-112" charset="-128"/>
          <a:cs typeface="Lucida Sans" pitchFamily="34" charset="0"/>
        </a:defRPr>
      </a:lvl4pPr>
      <a:lvl5pPr marL="1714500" indent="-228600" algn="l" rtl="0" eaLnBrk="1" fontAlgn="base" hangingPunct="1">
        <a:spcBef>
          <a:spcPct val="20000"/>
        </a:spcBef>
        <a:spcAft>
          <a:spcPct val="0"/>
        </a:spcAft>
        <a:buClr>
          <a:srgbClr val="861B15"/>
        </a:buClr>
        <a:buFont typeface="Times" charset="0"/>
        <a:buChar char="•"/>
        <a:defRPr sz="1400" b="0">
          <a:solidFill>
            <a:schemeClr val="tx1"/>
          </a:solidFill>
          <a:latin typeface="Lucida Sans" pitchFamily="34" charset="0"/>
          <a:ea typeface="ＭＳ Ｐゴシック" pitchFamily="-112" charset="-128"/>
          <a:cs typeface="Lucida Sans" pitchFamily="34" charset="0"/>
        </a:defRPr>
      </a:lvl5pPr>
      <a:lvl6pPr marL="21717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6pPr>
      <a:lvl7pPr marL="26289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7pPr>
      <a:lvl8pPr marL="30861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8pPr>
      <a:lvl9pPr marL="35433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31640" y="260648"/>
            <a:ext cx="7416824"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67544" y="1556792"/>
            <a:ext cx="8280920" cy="4691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76" name="Rectangle 4"/>
          <p:cNvSpPr>
            <a:spLocks noGrp="1" noChangeArrowheads="1"/>
          </p:cNvSpPr>
          <p:nvPr>
            <p:ph type="dt" sz="half" idx="2"/>
          </p:nvPr>
        </p:nvSpPr>
        <p:spPr bwMode="auto">
          <a:xfrm>
            <a:off x="467544" y="6428184"/>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latin typeface="Lucida Sans" pitchFamily="34" charset="0"/>
                <a:ea typeface="ＭＳ Ｐゴシック" pitchFamily="-111" charset="-128"/>
                <a:cs typeface="Lucida Sans" pitchFamily="34"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6428184"/>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latin typeface="Lucida Sans" pitchFamily="34" charset="0"/>
                <a:ea typeface="ＭＳ Ｐゴシック" pitchFamily="-111" charset="-128"/>
                <a:cs typeface="Lucida Sans" pitchFamily="34" charset="0"/>
              </a:defRPr>
            </a:lvl1pPr>
          </a:lstStyle>
          <a:p>
            <a:pPr>
              <a:defRPr/>
            </a:pPr>
            <a:endParaRPr lang="en-US" dirty="0"/>
          </a:p>
        </p:txBody>
      </p:sp>
      <p:sp>
        <p:nvSpPr>
          <p:cNvPr id="3078" name="Rectangle 6"/>
          <p:cNvSpPr>
            <a:spLocks noGrp="1" noChangeArrowheads="1"/>
          </p:cNvSpPr>
          <p:nvPr>
            <p:ph type="sldNum" sz="quarter" idx="4"/>
          </p:nvPr>
        </p:nvSpPr>
        <p:spPr bwMode="auto">
          <a:xfrm>
            <a:off x="6843464" y="6428184"/>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a:latin typeface="Lucida Sans" pitchFamily="34" charset="0"/>
                <a:ea typeface="ＭＳ Ｐゴシック" pitchFamily="-111" charset="-128"/>
                <a:cs typeface="Lucida Sans" pitchFamily="34" charset="0"/>
              </a:defRPr>
            </a:lvl1pPr>
          </a:lstStyle>
          <a:p>
            <a:pPr>
              <a:defRPr/>
            </a:pPr>
            <a:fld id="{24C4B88E-4908-1A4A-ABD0-990281AF756E}" type="slidenum">
              <a:rPr lang="en-US" smtClean="0"/>
              <a:pPr>
                <a:defRPr/>
              </a:pPr>
              <a:t>‹#›</a:t>
            </a:fld>
            <a:endParaRPr lang="en-US" dirty="0"/>
          </a:p>
        </p:txBody>
      </p:sp>
      <p:sp>
        <p:nvSpPr>
          <p:cNvPr id="3080" name="Line 8"/>
          <p:cNvSpPr>
            <a:spLocks noChangeShapeType="1"/>
          </p:cNvSpPr>
          <p:nvPr/>
        </p:nvSpPr>
        <p:spPr bwMode="auto">
          <a:xfrm>
            <a:off x="1331640" y="1262823"/>
            <a:ext cx="7416824" cy="0"/>
          </a:xfrm>
          <a:prstGeom prst="line">
            <a:avLst/>
          </a:prstGeom>
          <a:noFill/>
          <a:ln w="19050">
            <a:solidFill>
              <a:srgbClr val="A4001D"/>
            </a:solidFill>
            <a:round/>
            <a:headEnd/>
            <a:tailEnd/>
          </a:ln>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sp>
        <p:nvSpPr>
          <p:cNvPr id="3082" name="Rectangle 10"/>
          <p:cNvSpPr>
            <a:spLocks noChangeArrowheads="1"/>
          </p:cNvSpPr>
          <p:nvPr/>
        </p:nvSpPr>
        <p:spPr bwMode="auto">
          <a:xfrm>
            <a:off x="0" y="0"/>
            <a:ext cx="125760" cy="6858000"/>
          </a:xfrm>
          <a:prstGeom prst="rect">
            <a:avLst/>
          </a:prstGeom>
          <a:solidFill>
            <a:srgbClr val="A4001D"/>
          </a:solidFill>
          <a:ln w="9525">
            <a:solidFill>
              <a:srgbClr val="861B15"/>
            </a:solidFill>
            <a:miter lim="800000"/>
            <a:headEnd/>
            <a:tailEnd/>
          </a:ln>
        </p:spPr>
        <p:txBody>
          <a:bodyPr wrap="none" anchor="ctr">
            <a:prstTxWarp prst="textNoShape">
              <a:avLst/>
            </a:prstTxWarp>
          </a:bodyPr>
          <a:lstStyle/>
          <a:p>
            <a:pPr>
              <a:defRPr/>
            </a:pPr>
            <a:endParaRPr lang="en-US">
              <a:latin typeface="Arial" pitchFamily="-111" charset="0"/>
              <a:ea typeface="ＭＳ Ｐゴシック" pitchFamily="-111" charset="-128"/>
              <a:cs typeface="ＭＳ Ｐゴシック" pitchFamily="-111" charset="-128"/>
            </a:endParaRPr>
          </a:p>
        </p:txBody>
      </p:sp>
      <p:pic>
        <p:nvPicPr>
          <p:cNvPr id="10" name="Picture 9"/>
          <p:cNvPicPr>
            <a:picLocks noChangeAspect="1"/>
          </p:cNvPicPr>
          <p:nvPr/>
        </p:nvPicPr>
        <p:blipFill>
          <a:blip r:embed="rId9"/>
          <a:stretch>
            <a:fillRect/>
          </a:stretch>
        </p:blipFill>
        <p:spPr>
          <a:xfrm>
            <a:off x="251520" y="302242"/>
            <a:ext cx="960046" cy="966518"/>
          </a:xfrm>
          <a:prstGeom prst="rect">
            <a:avLst/>
          </a:prstGeom>
        </p:spPr>
      </p:pic>
    </p:spTree>
    <p:extLst>
      <p:ext uri="{BB962C8B-B14F-4D97-AF65-F5344CB8AC3E}">
        <p14:creationId xmlns:p14="http://schemas.microsoft.com/office/powerpoint/2010/main" val="151970513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Lst>
  <p:hf hdr="0" ftr="0" dt="0"/>
  <p:txStyles>
    <p:titleStyle>
      <a:lvl1pPr algn="l" rtl="0" eaLnBrk="1" fontAlgn="base" hangingPunct="1">
        <a:spcBef>
          <a:spcPct val="0"/>
        </a:spcBef>
        <a:spcAft>
          <a:spcPct val="0"/>
        </a:spcAft>
        <a:defRPr sz="3600">
          <a:solidFill>
            <a:schemeClr val="tx1"/>
          </a:solidFill>
          <a:effectLst/>
          <a:latin typeface="Century Gothic" panose="020B0502020202020204" pitchFamily="34" charset="0"/>
          <a:ea typeface="ＭＳ Ｐゴシック" pitchFamily="-112" charset="-128"/>
          <a:cs typeface="Century Gothic" panose="020B0502020202020204" pitchFamily="34" charset="0"/>
        </a:defRPr>
      </a:lvl1pPr>
      <a:lvl2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6pPr>
      <a:lvl7pPr marL="9144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7pPr>
      <a:lvl8pPr marL="13716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8pPr>
      <a:lvl9pPr marL="18288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9pPr>
    </p:titleStyle>
    <p:bodyStyle>
      <a:lvl1pPr marL="342900" indent="-342900" algn="l" rtl="0" eaLnBrk="1" fontAlgn="base" hangingPunct="1">
        <a:spcBef>
          <a:spcPct val="20000"/>
        </a:spcBef>
        <a:spcAft>
          <a:spcPct val="0"/>
        </a:spcAft>
        <a:buClr>
          <a:srgbClr val="861B15"/>
        </a:buClr>
        <a:buFont typeface="Times" charset="0"/>
        <a:buChar char="•"/>
        <a:defRPr sz="2600" b="0">
          <a:solidFill>
            <a:schemeClr val="tx1"/>
          </a:solidFill>
          <a:latin typeface="Century Gothic" panose="020B0502020202020204" pitchFamily="34" charset="0"/>
          <a:ea typeface="ＭＳ Ｐゴシック" pitchFamily="-112" charset="-128"/>
          <a:cs typeface="Century Gothic" panose="020B0502020202020204" pitchFamily="34" charset="0"/>
        </a:defRPr>
      </a:lvl1pPr>
      <a:lvl2pPr marL="685800" indent="-228600" algn="l" rtl="0" eaLnBrk="1" fontAlgn="base" hangingPunct="1">
        <a:spcBef>
          <a:spcPct val="20000"/>
        </a:spcBef>
        <a:spcAft>
          <a:spcPct val="0"/>
        </a:spcAft>
        <a:buClr>
          <a:schemeClr val="tx1"/>
        </a:buClr>
        <a:buFont typeface="Times" charset="0"/>
        <a:buChar char="•"/>
        <a:defRPr sz="2400" b="0">
          <a:solidFill>
            <a:schemeClr val="tx1"/>
          </a:solidFill>
          <a:latin typeface="Century Gothic" panose="020B0502020202020204" pitchFamily="34" charset="0"/>
          <a:ea typeface="ＭＳ Ｐゴシック" pitchFamily="-112" charset="-128"/>
          <a:cs typeface="Century Gothic" panose="020B0502020202020204" pitchFamily="34" charset="0"/>
        </a:defRPr>
      </a:lvl2pPr>
      <a:lvl3pPr marL="1028700" indent="-228600" algn="l" rtl="0" eaLnBrk="1" fontAlgn="base" hangingPunct="1">
        <a:spcBef>
          <a:spcPct val="20000"/>
        </a:spcBef>
        <a:spcAft>
          <a:spcPct val="0"/>
        </a:spcAft>
        <a:buClr>
          <a:srgbClr val="861B15"/>
        </a:buClr>
        <a:buFont typeface="Times" charset="0"/>
        <a:buChar char="•"/>
        <a:defRPr sz="2400" b="0">
          <a:solidFill>
            <a:schemeClr val="tx1"/>
          </a:solidFill>
          <a:latin typeface="Century Gothic" panose="020B0502020202020204" pitchFamily="34" charset="0"/>
          <a:ea typeface="ＭＳ Ｐゴシック" pitchFamily="-112" charset="-128"/>
          <a:cs typeface="Century Gothic" panose="020B0502020202020204" pitchFamily="34" charset="0"/>
        </a:defRPr>
      </a:lvl3pPr>
      <a:lvl4pPr marL="1371600" indent="-228600" algn="l" rtl="0" eaLnBrk="1" fontAlgn="base" hangingPunct="1">
        <a:spcBef>
          <a:spcPct val="20000"/>
        </a:spcBef>
        <a:spcAft>
          <a:spcPct val="0"/>
        </a:spcAft>
        <a:buClr>
          <a:schemeClr val="tx1"/>
        </a:buClr>
        <a:buFont typeface="Times" charset="0"/>
        <a:buChar char="•"/>
        <a:defRPr sz="2000" b="0">
          <a:solidFill>
            <a:schemeClr val="tx1"/>
          </a:solidFill>
          <a:latin typeface="Century Gothic" panose="020B0502020202020204" pitchFamily="34" charset="0"/>
          <a:ea typeface="ＭＳ Ｐゴシック" pitchFamily="-112" charset="-128"/>
          <a:cs typeface="Century Gothic" panose="020B0502020202020204" pitchFamily="34" charset="0"/>
        </a:defRPr>
      </a:lvl4pPr>
      <a:lvl5pPr marL="1714500" indent="-228600" algn="l" rtl="0" eaLnBrk="1" fontAlgn="base" hangingPunct="1">
        <a:spcBef>
          <a:spcPct val="20000"/>
        </a:spcBef>
        <a:spcAft>
          <a:spcPct val="0"/>
        </a:spcAft>
        <a:buClr>
          <a:srgbClr val="861B15"/>
        </a:buClr>
        <a:buFont typeface="Times" charset="0"/>
        <a:buChar char="•"/>
        <a:defRPr sz="1400" b="0">
          <a:solidFill>
            <a:schemeClr val="tx1"/>
          </a:solidFill>
          <a:latin typeface="Century Gothic" panose="020B0502020202020204" pitchFamily="34" charset="0"/>
          <a:ea typeface="ＭＳ Ｐゴシック" pitchFamily="-112" charset="-128"/>
          <a:cs typeface="Century Gothic" panose="020B0502020202020204" pitchFamily="34" charset="0"/>
        </a:defRPr>
      </a:lvl5pPr>
      <a:lvl6pPr marL="21717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6pPr>
      <a:lvl7pPr marL="26289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7pPr>
      <a:lvl8pPr marL="30861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8pPr>
      <a:lvl9pPr marL="3543300" indent="-228600" algn="l" rtl="0" eaLnBrk="1" fontAlgn="base" hangingPunct="1">
        <a:spcBef>
          <a:spcPct val="20000"/>
        </a:spcBef>
        <a:spcAft>
          <a:spcPct val="0"/>
        </a:spcAft>
        <a:buClr>
          <a:srgbClr val="861B15"/>
        </a:buClr>
        <a:buFont typeface="Times" pitchFamily="-112" charset="0"/>
        <a:buChar char="•"/>
        <a:defRPr sz="14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ajpurkar.github.io/SQuAD-explorer/"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ajpurkar.github.io/SQuAD-explorer/" TargetMode="Externa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ajpurkar.github.io/SQuAD-explorer/" TargetMode="Externa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7.xml"/><Relationship Id="rId4" Type="http://schemas.openxmlformats.org/officeDocument/2006/relationships/image" Target="../media/image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tiny.cc/adversarial-squad-codalab" TargetMode="Externa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hyperlink" Target="https://rajpurkar.github.io/SQuAD-explorer/" TargetMode="Externa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hyperlink" Target="http://tiny.cc/adversarial-squad-codalab" TargetMode="External"/><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4962" y="909040"/>
            <a:ext cx="8054076" cy="990600"/>
          </a:xfrm>
        </p:spPr>
        <p:txBody>
          <a:bodyPr/>
          <a:lstStyle/>
          <a:p>
            <a:r>
              <a:rPr lang="en-US" dirty="0">
                <a:latin typeface="Century Gothic" panose="020B0502020202020204" pitchFamily="34" charset="0"/>
              </a:rPr>
              <a:t>Adversarial Examples for Evaluating Reading Comprehension Systems</a:t>
            </a:r>
          </a:p>
        </p:txBody>
      </p:sp>
      <p:sp>
        <p:nvSpPr>
          <p:cNvPr id="5" name="Title 3"/>
          <p:cNvSpPr txBox="1">
            <a:spLocks/>
          </p:cNvSpPr>
          <p:nvPr/>
        </p:nvSpPr>
        <p:spPr bwMode="auto">
          <a:xfrm>
            <a:off x="863588" y="4545753"/>
            <a:ext cx="7416824" cy="14165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600">
                <a:solidFill>
                  <a:schemeClr val="tx1"/>
                </a:solidFill>
                <a:effectLst/>
                <a:latin typeface="Lucida Sans" pitchFamily="34" charset="0"/>
                <a:ea typeface="ＭＳ Ｐゴシック" pitchFamily="-112" charset="-128"/>
                <a:cs typeface="Lucida Sans" pitchFamily="34" charset="0"/>
              </a:defRPr>
            </a:lvl1pPr>
            <a:lvl2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6pPr>
            <a:lvl7pPr marL="9144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7pPr>
            <a:lvl8pPr marL="13716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8pPr>
            <a:lvl9pPr marL="1828800" algn="l" rtl="0" eaLnBrk="1" fontAlgn="base" hangingPunct="1">
              <a:spcBef>
                <a:spcPct val="0"/>
              </a:spcBef>
              <a:spcAft>
                <a:spcPct val="0"/>
              </a:spcAft>
              <a:defRPr sz="3600">
                <a:solidFill>
                  <a:schemeClr val="tx1"/>
                </a:solidFill>
                <a:effectLst>
                  <a:outerShdw blurRad="38100" dist="38100" dir="2700000" algn="tl">
                    <a:srgbClr val="DDDDDD"/>
                  </a:outerShdw>
                </a:effectLst>
                <a:latin typeface="Gill Sans" pitchFamily="-112" charset="0"/>
              </a:defRPr>
            </a:lvl9pPr>
          </a:lstStyle>
          <a:p>
            <a:r>
              <a:rPr lang="en-US" sz="2800" kern="0" dirty="0">
                <a:latin typeface="Century Gothic" panose="020B0502020202020204" pitchFamily="34" charset="0"/>
              </a:rPr>
              <a:t>Robin Jia and Percy Liang</a:t>
            </a:r>
          </a:p>
          <a:p>
            <a:r>
              <a:rPr lang="en-US" sz="2800" kern="0" dirty="0">
                <a:latin typeface="Century Gothic" panose="020B0502020202020204" pitchFamily="34" charset="0"/>
              </a:rPr>
              <a:t>Stanford University</a:t>
            </a:r>
          </a:p>
        </p:txBody>
      </p:sp>
    </p:spTree>
    <p:extLst>
      <p:ext uri="{BB962C8B-B14F-4D97-AF65-F5344CB8AC3E}">
        <p14:creationId xmlns:p14="http://schemas.microsoft.com/office/powerpoint/2010/main" val="1963359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74440D-6FC5-43B9-9F7B-FF78F1477A91}"/>
              </a:ext>
            </a:extLst>
          </p:cNvPr>
          <p:cNvSpPr>
            <a:spLocks noGrp="1"/>
          </p:cNvSpPr>
          <p:nvPr>
            <p:ph type="title"/>
          </p:nvPr>
        </p:nvSpPr>
        <p:spPr/>
        <p:txBody>
          <a:bodyPr/>
          <a:lstStyle/>
          <a:p>
            <a:r>
              <a:rPr lang="en-US" dirty="0"/>
              <a:t>Preserving Semantics</a:t>
            </a:r>
          </a:p>
        </p:txBody>
      </p:sp>
      <p:sp>
        <p:nvSpPr>
          <p:cNvPr id="3" name="Content Placeholder 2">
            <a:extLst>
              <a:ext uri="{FF2B5EF4-FFF2-40B4-BE49-F238E27FC236}">
                <a16:creationId xmlns="" xmlns:a16="http://schemas.microsoft.com/office/drawing/2014/main" id="{F91D69B6-A0E7-459E-8459-197E6DDC160A}"/>
              </a:ext>
            </a:extLst>
          </p:cNvPr>
          <p:cNvSpPr>
            <a:spLocks noGrp="1"/>
          </p:cNvSpPr>
          <p:nvPr>
            <p:ph idx="1"/>
          </p:nvPr>
        </p:nvSpPr>
        <p:spPr/>
        <p:txBody>
          <a:bodyPr/>
          <a:lstStyle/>
          <a:p>
            <a:r>
              <a:rPr lang="en-US" dirty="0"/>
              <a:t>For images, most local perturbations </a:t>
            </a:r>
            <a:r>
              <a:rPr lang="en-US" b="1" dirty="0"/>
              <a:t>preserve</a:t>
            </a:r>
            <a:r>
              <a:rPr lang="en-US" dirty="0"/>
              <a:t> semantics</a:t>
            </a:r>
          </a:p>
          <a:p>
            <a:r>
              <a:rPr lang="en-US" dirty="0"/>
              <a:t>For text, most local perturbations </a:t>
            </a:r>
            <a:r>
              <a:rPr lang="en-US" b="1" dirty="0"/>
              <a:t>alter</a:t>
            </a:r>
            <a:r>
              <a:rPr lang="en-US" dirty="0"/>
              <a:t> semantics</a:t>
            </a:r>
          </a:p>
          <a:p>
            <a:pPr lvl="1"/>
            <a:r>
              <a:rPr lang="en-US" dirty="0"/>
              <a:t>Even changing one word by a small amount may not preserve semantics (e.g. entity names</a:t>
            </a:r>
            <a:r>
              <a:rPr lang="en-US" dirty="0" smtClean="0"/>
              <a:t>)</a:t>
            </a:r>
            <a:endParaRPr lang="en-US" dirty="0"/>
          </a:p>
        </p:txBody>
      </p:sp>
      <p:sp>
        <p:nvSpPr>
          <p:cNvPr id="4" name="Slide Number Placeholder 3">
            <a:extLst>
              <a:ext uri="{FF2B5EF4-FFF2-40B4-BE49-F238E27FC236}">
                <a16:creationId xmlns="" xmlns:a16="http://schemas.microsoft.com/office/drawing/2014/main" id="{47AACA0F-3A8F-4965-8254-B4723F412E2C}"/>
              </a:ext>
            </a:extLst>
          </p:cNvPr>
          <p:cNvSpPr>
            <a:spLocks noGrp="1"/>
          </p:cNvSpPr>
          <p:nvPr>
            <p:ph type="sldNum" sz="quarter" idx="12"/>
          </p:nvPr>
        </p:nvSpPr>
        <p:spPr/>
        <p:txBody>
          <a:bodyPr/>
          <a:lstStyle/>
          <a:p>
            <a:pPr>
              <a:defRPr/>
            </a:pPr>
            <a:fld id="{0490CB10-012C-5540-8C5A-ACE982847933}" type="slidenum">
              <a:rPr lang="en-US" smtClean="0"/>
              <a:pPr>
                <a:defRPr/>
              </a:pPr>
              <a:t>10</a:t>
            </a:fld>
            <a:endParaRPr lang="en-US"/>
          </a:p>
        </p:txBody>
      </p:sp>
    </p:spTree>
    <p:extLst>
      <p:ext uri="{BB962C8B-B14F-4D97-AF65-F5344CB8AC3E}">
        <p14:creationId xmlns:p14="http://schemas.microsoft.com/office/powerpoint/2010/main" val="47698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9DEAB9-48CB-4184-9A11-41595220A60B}"/>
              </a:ext>
            </a:extLst>
          </p:cNvPr>
          <p:cNvSpPr>
            <a:spLocks noGrp="1"/>
          </p:cNvSpPr>
          <p:nvPr>
            <p:ph type="title"/>
          </p:nvPr>
        </p:nvSpPr>
        <p:spPr/>
        <p:txBody>
          <a:bodyPr/>
          <a:lstStyle/>
          <a:p>
            <a:r>
              <a:rPr lang="en-US" dirty="0"/>
              <a:t>Concatenative Adversaries</a:t>
            </a:r>
          </a:p>
        </p:txBody>
      </p:sp>
      <p:sp>
        <p:nvSpPr>
          <p:cNvPr id="3" name="Content Placeholder 2">
            <a:extLst>
              <a:ext uri="{FF2B5EF4-FFF2-40B4-BE49-F238E27FC236}">
                <a16:creationId xmlns="" xmlns:a16="http://schemas.microsoft.com/office/drawing/2014/main" id="{B0141187-650B-48EE-8CC1-BDCC86F7E0B1}"/>
              </a:ext>
            </a:extLst>
          </p:cNvPr>
          <p:cNvSpPr>
            <a:spLocks noGrp="1"/>
          </p:cNvSpPr>
          <p:nvPr>
            <p:ph idx="1"/>
          </p:nvPr>
        </p:nvSpPr>
        <p:spPr/>
        <p:txBody>
          <a:bodyPr/>
          <a:lstStyle/>
          <a:p>
            <a:r>
              <a:rPr lang="en-US" dirty="0"/>
              <a:t>Instead of locally altering the input, </a:t>
            </a:r>
            <a:r>
              <a:rPr lang="en-US" b="1" dirty="0"/>
              <a:t>append distracting text </a:t>
            </a:r>
            <a:r>
              <a:rPr lang="en-US" dirty="0"/>
              <a:t>to the paragraph</a:t>
            </a:r>
          </a:p>
          <a:p>
            <a:r>
              <a:rPr lang="en-US" dirty="0" smtClean="0"/>
              <a:t>Must ensure that added text does not actually answer the question</a:t>
            </a:r>
            <a:endParaRPr lang="en-US" dirty="0"/>
          </a:p>
        </p:txBody>
      </p:sp>
      <p:sp>
        <p:nvSpPr>
          <p:cNvPr id="4" name="Slide Number Placeholder 3">
            <a:extLst>
              <a:ext uri="{FF2B5EF4-FFF2-40B4-BE49-F238E27FC236}">
                <a16:creationId xmlns="" xmlns:a16="http://schemas.microsoft.com/office/drawing/2014/main" id="{34D869BC-198D-455B-9371-9CC93402FA86}"/>
              </a:ext>
            </a:extLst>
          </p:cNvPr>
          <p:cNvSpPr>
            <a:spLocks noGrp="1"/>
          </p:cNvSpPr>
          <p:nvPr>
            <p:ph type="sldNum" sz="quarter" idx="12"/>
          </p:nvPr>
        </p:nvSpPr>
        <p:spPr/>
        <p:txBody>
          <a:bodyPr/>
          <a:lstStyle/>
          <a:p>
            <a:pPr>
              <a:defRPr/>
            </a:pPr>
            <a:fld id="{0490CB10-012C-5540-8C5A-ACE982847933}" type="slidenum">
              <a:rPr lang="en-US" smtClean="0"/>
              <a:pPr>
                <a:defRPr/>
              </a:pPr>
              <a:t>11</a:t>
            </a:fld>
            <a:endParaRPr lang="en-US"/>
          </a:p>
        </p:txBody>
      </p:sp>
    </p:spTree>
    <p:extLst>
      <p:ext uri="{BB962C8B-B14F-4D97-AF65-F5344CB8AC3E}">
        <p14:creationId xmlns:p14="http://schemas.microsoft.com/office/powerpoint/2010/main" val="140352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2A5B0-C7E0-44E2-B9B0-FBE83A5CCEE6}"/>
              </a:ext>
            </a:extLst>
          </p:cNvPr>
          <p:cNvSpPr>
            <a:spLocks noGrp="1"/>
          </p:cNvSpPr>
          <p:nvPr>
            <p:ph type="title"/>
          </p:nvPr>
        </p:nvSpPr>
        <p:spPr/>
        <p:txBody>
          <a:bodyPr/>
          <a:lstStyle/>
          <a:p>
            <a:r>
              <a:rPr lang="en-US" dirty="0" smtClean="0"/>
              <a:t>Distracting Text</a:t>
            </a:r>
            <a:endParaRPr lang="en-US" dirty="0"/>
          </a:p>
        </p:txBody>
      </p:sp>
      <p:sp>
        <p:nvSpPr>
          <p:cNvPr id="3" name="Content Placeholder 2">
            <a:extLst>
              <a:ext uri="{FF2B5EF4-FFF2-40B4-BE49-F238E27FC236}">
                <a16:creationId xmlns:a16="http://schemas.microsoft.com/office/drawing/2014/main" xmlns="" id="{A60F2CCD-95B3-43FF-AC17-F27672E92FC0}"/>
              </a:ext>
            </a:extLst>
          </p:cNvPr>
          <p:cNvSpPr>
            <a:spLocks noGrp="1"/>
          </p:cNvSpPr>
          <p:nvPr>
            <p:ph idx="1"/>
          </p:nvPr>
        </p:nvSpPr>
        <p:spPr/>
        <p:txBody>
          <a:bodyPr/>
          <a:lstStyle/>
          <a:p>
            <a:pPr marL="0" indent="0">
              <a:buNone/>
            </a:pPr>
            <a:r>
              <a:rPr lang="en-US" dirty="0"/>
              <a:t>Question: </a:t>
            </a:r>
            <a:r>
              <a:rPr lang="en-US" i="1" dirty="0"/>
              <a:t>“The number </a:t>
            </a:r>
            <a:r>
              <a:rPr lang="en-US" i="1" dirty="0" smtClean="0"/>
              <a:t>of new </a:t>
            </a:r>
            <a:r>
              <a:rPr lang="en-US" i="1" dirty="0"/>
              <a:t>Huguenot colonists declined after what year ?” </a:t>
            </a:r>
          </a:p>
          <a:p>
            <a:pPr marL="0" indent="0">
              <a:buNone/>
            </a:pPr>
            <a:r>
              <a:rPr lang="en-US" dirty="0"/>
              <a:t>Distracting text: </a:t>
            </a:r>
            <a:r>
              <a:rPr lang="en-US" i="1" dirty="0" smtClean="0">
                <a:solidFill>
                  <a:srgbClr val="0070C0"/>
                </a:solidFill>
              </a:rPr>
              <a:t>“The number of new </a:t>
            </a:r>
            <a:r>
              <a:rPr lang="en-US" i="1" dirty="0">
                <a:solidFill>
                  <a:srgbClr val="0070C0"/>
                </a:solidFill>
              </a:rPr>
              <a:t>Huguenot colonists declined after </a:t>
            </a:r>
            <a:r>
              <a:rPr lang="en-US" i="1" dirty="0" smtClean="0">
                <a:solidFill>
                  <a:srgbClr val="0070C0"/>
                </a:solidFill>
              </a:rPr>
              <a:t>the year 1675 </a:t>
            </a:r>
            <a:r>
              <a:rPr lang="en-US" i="1" dirty="0">
                <a:solidFill>
                  <a:srgbClr val="0070C0"/>
                </a:solidFill>
              </a:rPr>
              <a:t>.”</a:t>
            </a:r>
          </a:p>
          <a:p>
            <a:pPr marL="0" indent="0">
              <a:buNone/>
            </a:pPr>
            <a:r>
              <a:rPr lang="en-US" dirty="0"/>
              <a:t>Answer according to text: </a:t>
            </a:r>
            <a:r>
              <a:rPr lang="en-US" i="1" dirty="0">
                <a:solidFill>
                  <a:srgbClr val="0070C0"/>
                </a:solidFill>
              </a:rPr>
              <a:t>“</a:t>
            </a:r>
            <a:r>
              <a:rPr lang="en-US" b="1" i="1" dirty="0" smtClean="0">
                <a:solidFill>
                  <a:srgbClr val="0070C0"/>
                </a:solidFill>
              </a:rPr>
              <a:t>1675</a:t>
            </a:r>
            <a:r>
              <a:rPr lang="en-US" i="1" dirty="0" smtClean="0">
                <a:solidFill>
                  <a:srgbClr val="0070C0"/>
                </a:solidFill>
              </a:rPr>
              <a:t>”</a:t>
            </a:r>
            <a:endParaRPr lang="en-US" i="1" dirty="0">
              <a:solidFill>
                <a:srgbClr val="0070C0"/>
              </a:solidFill>
            </a:endParaRPr>
          </a:p>
        </p:txBody>
      </p:sp>
      <p:sp>
        <p:nvSpPr>
          <p:cNvPr id="4" name="Slide Number Placeholder 3">
            <a:extLst>
              <a:ext uri="{FF2B5EF4-FFF2-40B4-BE49-F238E27FC236}">
                <a16:creationId xmlns:a16="http://schemas.microsoft.com/office/drawing/2014/main" xmlns="" id="{3D3B34DB-3874-43A2-89F1-A1821C7FAFE8}"/>
              </a:ext>
            </a:extLst>
          </p:cNvPr>
          <p:cNvSpPr>
            <a:spLocks noGrp="1"/>
          </p:cNvSpPr>
          <p:nvPr>
            <p:ph type="sldNum" sz="quarter" idx="12"/>
          </p:nvPr>
        </p:nvSpPr>
        <p:spPr/>
        <p:txBody>
          <a:bodyPr/>
          <a:lstStyle/>
          <a:p>
            <a:pPr>
              <a:defRPr/>
            </a:pPr>
            <a:fld id="{0490CB10-012C-5540-8C5A-ACE982847933}" type="slidenum">
              <a:rPr lang="en-US" smtClean="0"/>
              <a:pPr>
                <a:defRPr/>
              </a:pPr>
              <a:t>12</a:t>
            </a:fld>
            <a:endParaRPr lang="en-US"/>
          </a:p>
        </p:txBody>
      </p:sp>
    </p:spTree>
    <p:extLst>
      <p:ext uri="{BB962C8B-B14F-4D97-AF65-F5344CB8AC3E}">
        <p14:creationId xmlns:p14="http://schemas.microsoft.com/office/powerpoint/2010/main" val="388475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2A5B0-C7E0-44E2-B9B0-FBE83A5CCEE6}"/>
              </a:ext>
            </a:extLst>
          </p:cNvPr>
          <p:cNvSpPr>
            <a:spLocks noGrp="1"/>
          </p:cNvSpPr>
          <p:nvPr>
            <p:ph type="title"/>
          </p:nvPr>
        </p:nvSpPr>
        <p:spPr/>
        <p:txBody>
          <a:bodyPr/>
          <a:lstStyle/>
          <a:p>
            <a:r>
              <a:rPr lang="en-US" dirty="0" smtClean="0"/>
              <a:t>Distracting Text</a:t>
            </a:r>
            <a:endParaRPr lang="en-US" dirty="0"/>
          </a:p>
        </p:txBody>
      </p:sp>
      <p:sp>
        <p:nvSpPr>
          <p:cNvPr id="3" name="Content Placeholder 2">
            <a:extLst>
              <a:ext uri="{FF2B5EF4-FFF2-40B4-BE49-F238E27FC236}">
                <a16:creationId xmlns:a16="http://schemas.microsoft.com/office/drawing/2014/main" xmlns="" id="{A60F2CCD-95B3-43FF-AC17-F27672E92FC0}"/>
              </a:ext>
            </a:extLst>
          </p:cNvPr>
          <p:cNvSpPr>
            <a:spLocks noGrp="1"/>
          </p:cNvSpPr>
          <p:nvPr>
            <p:ph idx="1"/>
          </p:nvPr>
        </p:nvSpPr>
        <p:spPr>
          <a:xfrm>
            <a:off x="467544" y="1484784"/>
            <a:ext cx="8458742" cy="4752528"/>
          </a:xfrm>
        </p:spPr>
        <p:txBody>
          <a:bodyPr/>
          <a:lstStyle/>
          <a:p>
            <a:pPr marL="0" indent="0">
              <a:buNone/>
            </a:pPr>
            <a:r>
              <a:rPr lang="en-US" dirty="0"/>
              <a:t>Question: </a:t>
            </a:r>
            <a:r>
              <a:rPr lang="en-US" i="1" dirty="0"/>
              <a:t>“The number </a:t>
            </a:r>
            <a:r>
              <a:rPr lang="en-US" i="1" dirty="0" smtClean="0"/>
              <a:t>of new </a:t>
            </a:r>
            <a:r>
              <a:rPr lang="en-US" i="1" dirty="0"/>
              <a:t>Huguenot colonists declined after what year ?”</a:t>
            </a:r>
          </a:p>
          <a:p>
            <a:pPr marL="0" indent="0">
              <a:buNone/>
            </a:pPr>
            <a:r>
              <a:rPr lang="en-US" dirty="0"/>
              <a:t>Distracting text: </a:t>
            </a:r>
            <a:r>
              <a:rPr lang="en-US" i="1" dirty="0" smtClean="0">
                <a:solidFill>
                  <a:srgbClr val="0070C0"/>
                </a:solidFill>
              </a:rPr>
              <a:t>“The number of </a:t>
            </a:r>
            <a:r>
              <a:rPr lang="en-US" i="1" strike="sngStrike" dirty="0">
                <a:solidFill>
                  <a:srgbClr val="0070C0"/>
                </a:solidFill>
              </a:rPr>
              <a:t>new</a:t>
            </a:r>
            <a:r>
              <a:rPr lang="en-US" i="1" dirty="0" smtClean="0">
                <a:solidFill>
                  <a:srgbClr val="0070C0"/>
                </a:solidFill>
              </a:rPr>
              <a:t> </a:t>
            </a:r>
            <a:r>
              <a:rPr lang="en-US" b="1" i="1" dirty="0" smtClean="0">
                <a:solidFill>
                  <a:srgbClr val="C00000"/>
                </a:solidFill>
              </a:rPr>
              <a:t>old </a:t>
            </a:r>
            <a:r>
              <a:rPr lang="en-US" i="1" strike="sngStrike" dirty="0" smtClean="0">
                <a:solidFill>
                  <a:srgbClr val="0070C0"/>
                </a:solidFill>
              </a:rPr>
              <a:t>Huguenot</a:t>
            </a:r>
            <a:r>
              <a:rPr lang="en-US" b="1" i="1" dirty="0" smtClean="0">
                <a:solidFill>
                  <a:srgbClr val="C00000"/>
                </a:solidFill>
              </a:rPr>
              <a:t> Acadian </a:t>
            </a:r>
            <a:r>
              <a:rPr lang="en-US" i="1" dirty="0">
                <a:solidFill>
                  <a:srgbClr val="0070C0"/>
                </a:solidFill>
              </a:rPr>
              <a:t>colonists declined after </a:t>
            </a:r>
            <a:r>
              <a:rPr lang="en-US" i="1" dirty="0" smtClean="0">
                <a:solidFill>
                  <a:srgbClr val="0070C0"/>
                </a:solidFill>
              </a:rPr>
              <a:t>the year 1675 </a:t>
            </a:r>
            <a:r>
              <a:rPr lang="en-US" i="1" dirty="0">
                <a:solidFill>
                  <a:srgbClr val="0070C0"/>
                </a:solidFill>
              </a:rPr>
              <a:t>.”</a:t>
            </a:r>
          </a:p>
          <a:p>
            <a:pPr marL="0" indent="0">
              <a:buNone/>
            </a:pPr>
            <a:r>
              <a:rPr lang="en-US" dirty="0"/>
              <a:t>Answer according to text: </a:t>
            </a:r>
            <a:r>
              <a:rPr lang="en-US" b="1" i="1" dirty="0">
                <a:solidFill>
                  <a:srgbClr val="0070C0"/>
                </a:solidFill>
              </a:rPr>
              <a:t>N/A</a:t>
            </a:r>
          </a:p>
          <a:p>
            <a:pPr marL="0" indent="0">
              <a:buNone/>
            </a:pPr>
            <a:endParaRPr lang="en-US" dirty="0">
              <a:solidFill>
                <a:srgbClr val="0070C0"/>
              </a:solidFill>
            </a:endParaRPr>
          </a:p>
        </p:txBody>
      </p:sp>
      <p:sp>
        <p:nvSpPr>
          <p:cNvPr id="4" name="Slide Number Placeholder 3">
            <a:extLst>
              <a:ext uri="{FF2B5EF4-FFF2-40B4-BE49-F238E27FC236}">
                <a16:creationId xmlns:a16="http://schemas.microsoft.com/office/drawing/2014/main" xmlns="" id="{3D3B34DB-3874-43A2-89F1-A1821C7FAFE8}"/>
              </a:ext>
            </a:extLst>
          </p:cNvPr>
          <p:cNvSpPr>
            <a:spLocks noGrp="1"/>
          </p:cNvSpPr>
          <p:nvPr>
            <p:ph type="sldNum" sz="quarter" idx="12"/>
          </p:nvPr>
        </p:nvSpPr>
        <p:spPr/>
        <p:txBody>
          <a:bodyPr/>
          <a:lstStyle/>
          <a:p>
            <a:pPr>
              <a:defRPr/>
            </a:pPr>
            <a:fld id="{0490CB10-012C-5540-8C5A-ACE982847933}" type="slidenum">
              <a:rPr lang="en-US" smtClean="0"/>
              <a:pPr>
                <a:defRPr/>
              </a:pPr>
              <a:t>13</a:t>
            </a:fld>
            <a:endParaRPr lang="en-US"/>
          </a:p>
        </p:txBody>
      </p:sp>
      <p:sp>
        <p:nvSpPr>
          <p:cNvPr id="5" name="TextBox 4"/>
          <p:cNvSpPr txBox="1"/>
          <p:nvPr/>
        </p:nvSpPr>
        <p:spPr>
          <a:xfrm>
            <a:off x="204549" y="4596479"/>
            <a:ext cx="8806909" cy="830997"/>
          </a:xfrm>
          <a:prstGeom prst="rect">
            <a:avLst/>
          </a:prstGeom>
          <a:noFill/>
        </p:spPr>
        <p:txBody>
          <a:bodyPr wrap="square" rtlCol="0">
            <a:spAutoFit/>
          </a:bodyPr>
          <a:lstStyle/>
          <a:p>
            <a:pPr algn="ctr"/>
            <a:r>
              <a:rPr lang="en-US" dirty="0" smtClean="0">
                <a:latin typeface="Century Gothic" panose="020B0502020202020204" pitchFamily="34" charset="0"/>
              </a:rPr>
              <a:t>Local perturbations change semantics of sentence,</a:t>
            </a:r>
          </a:p>
          <a:p>
            <a:pPr algn="ctr"/>
            <a:r>
              <a:rPr lang="en-US" dirty="0">
                <a:latin typeface="Century Gothic" panose="020B0502020202020204" pitchFamily="34" charset="0"/>
              </a:rPr>
              <a:t>b</a:t>
            </a:r>
            <a:r>
              <a:rPr lang="en-US" dirty="0" smtClean="0">
                <a:latin typeface="Century Gothic" panose="020B0502020202020204" pitchFamily="34" charset="0"/>
              </a:rPr>
              <a:t>ut models are </a:t>
            </a:r>
            <a:r>
              <a:rPr lang="en-US" b="1" dirty="0" smtClean="0">
                <a:latin typeface="Century Gothic" panose="020B0502020202020204" pitchFamily="34" charset="0"/>
              </a:rPr>
              <a:t>overly stable/insensitive </a:t>
            </a:r>
            <a:r>
              <a:rPr lang="en-US" dirty="0" smtClean="0">
                <a:latin typeface="Century Gothic" panose="020B0502020202020204" pitchFamily="34" charset="0"/>
              </a:rPr>
              <a:t>to these changes!</a:t>
            </a:r>
            <a:endParaRPr lang="en-US" dirty="0">
              <a:latin typeface="Century Gothic" panose="020B0502020202020204" pitchFamily="34" charset="0"/>
            </a:endParaRPr>
          </a:p>
        </p:txBody>
      </p:sp>
    </p:spTree>
    <p:extLst>
      <p:ext uri="{BB962C8B-B14F-4D97-AF65-F5344CB8AC3E}">
        <p14:creationId xmlns:p14="http://schemas.microsoft.com/office/powerpoint/2010/main" val="13011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C6A9C-A0E9-4708-9B83-95D9DF08709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43D3B26A-5EC2-4251-A3F6-ACC1838327A3}"/>
              </a:ext>
            </a:extLst>
          </p:cNvPr>
          <p:cNvSpPr>
            <a:spLocks noGrp="1"/>
          </p:cNvSpPr>
          <p:nvPr>
            <p:ph idx="1"/>
          </p:nvPr>
        </p:nvSpPr>
        <p:spPr/>
        <p:txBody>
          <a:bodyPr/>
          <a:lstStyle/>
          <a:p>
            <a:r>
              <a:rPr lang="en-US" dirty="0">
                <a:solidFill>
                  <a:schemeClr val="bg1">
                    <a:lumMod val="75000"/>
                  </a:schemeClr>
                </a:solidFill>
              </a:rPr>
              <a:t>Inspiration/Motivation</a:t>
            </a:r>
          </a:p>
          <a:p>
            <a:r>
              <a:rPr lang="en-US" dirty="0"/>
              <a:t>Adding Grammatical Sentences</a:t>
            </a:r>
          </a:p>
          <a:p>
            <a:r>
              <a:rPr lang="en-US" dirty="0">
                <a:solidFill>
                  <a:schemeClr val="bg1">
                    <a:lumMod val="75000"/>
                  </a:schemeClr>
                </a:solidFill>
              </a:rPr>
              <a:t>Adding Word Salad</a:t>
            </a:r>
          </a:p>
          <a:p>
            <a:r>
              <a:rPr lang="en-US" dirty="0">
                <a:solidFill>
                  <a:schemeClr val="bg1">
                    <a:lumMod val="75000"/>
                  </a:schemeClr>
                </a:solidFill>
              </a:rPr>
              <a:t>Trying to build better systems</a:t>
            </a:r>
          </a:p>
        </p:txBody>
      </p:sp>
      <p:sp>
        <p:nvSpPr>
          <p:cNvPr id="4" name="Slide Number Placeholder 3">
            <a:extLst>
              <a:ext uri="{FF2B5EF4-FFF2-40B4-BE49-F238E27FC236}">
                <a16:creationId xmlns="" xmlns:a16="http://schemas.microsoft.com/office/drawing/2014/main" id="{931ACD90-F0E0-408C-A31B-CC8D8F29F095}"/>
              </a:ext>
            </a:extLst>
          </p:cNvPr>
          <p:cNvSpPr>
            <a:spLocks noGrp="1"/>
          </p:cNvSpPr>
          <p:nvPr>
            <p:ph type="sldNum" sz="quarter" idx="12"/>
          </p:nvPr>
        </p:nvSpPr>
        <p:spPr/>
        <p:txBody>
          <a:bodyPr/>
          <a:lstStyle/>
          <a:p>
            <a:pPr>
              <a:defRPr/>
            </a:pPr>
            <a:fld id="{0490CB10-012C-5540-8C5A-ACE982847933}" type="slidenum">
              <a:rPr lang="en-US" smtClean="0"/>
              <a:pPr>
                <a:defRPr/>
              </a:pPr>
              <a:t>14</a:t>
            </a:fld>
            <a:endParaRPr lang="en-US"/>
          </a:p>
        </p:txBody>
      </p:sp>
    </p:spTree>
    <p:extLst>
      <p:ext uri="{BB962C8B-B14F-4D97-AF65-F5344CB8AC3E}">
        <p14:creationId xmlns:p14="http://schemas.microsoft.com/office/powerpoint/2010/main" val="4078253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082E1-DBEB-4FBC-8622-087C3A8342DC}"/>
              </a:ext>
            </a:extLst>
          </p:cNvPr>
          <p:cNvSpPr>
            <a:spLocks noGrp="1"/>
          </p:cNvSpPr>
          <p:nvPr>
            <p:ph type="title"/>
          </p:nvPr>
        </p:nvSpPr>
        <p:spPr/>
        <p:txBody>
          <a:bodyPr/>
          <a:lstStyle/>
          <a:p>
            <a:r>
              <a:rPr lang="en-US" dirty="0"/>
              <a:t>Grammatical Distractors</a:t>
            </a:r>
          </a:p>
        </p:txBody>
      </p:sp>
      <p:sp>
        <p:nvSpPr>
          <p:cNvPr id="3" name="Content Placeholder 2">
            <a:extLst>
              <a:ext uri="{FF2B5EF4-FFF2-40B4-BE49-F238E27FC236}">
                <a16:creationId xmlns:a16="http://schemas.microsoft.com/office/drawing/2014/main" xmlns="" id="{79291927-E26D-4366-A579-13EB25D62C7A}"/>
              </a:ext>
            </a:extLst>
          </p:cNvPr>
          <p:cNvSpPr>
            <a:spLocks noGrp="1"/>
          </p:cNvSpPr>
          <p:nvPr>
            <p:ph idx="1"/>
          </p:nvPr>
        </p:nvSpPr>
        <p:spPr>
          <a:xfrm>
            <a:off x="467544" y="7616319"/>
            <a:ext cx="8280920" cy="1373081"/>
          </a:xfrm>
        </p:spPr>
        <p:txBody>
          <a:bodyPr/>
          <a:lstStyle/>
          <a:p>
            <a:pPr marL="0" indent="0">
              <a:buNone/>
            </a:pPr>
            <a:r>
              <a:rPr lang="en-US" dirty="0"/>
              <a:t>Step 1: Apply semantics-altering perturbations to the question (entities, numbers, antonyms)</a:t>
            </a:r>
          </a:p>
          <a:p>
            <a:pPr marL="0" indent="0">
              <a:buNone/>
            </a:pPr>
            <a:r>
              <a:rPr lang="en-US" dirty="0"/>
              <a:t>Step 2: Generate fake answer with appropriate types (based on POS &amp; NER tags)</a:t>
            </a:r>
          </a:p>
          <a:p>
            <a:pPr marL="0" indent="0">
              <a:buNone/>
            </a:pPr>
            <a:r>
              <a:rPr lang="en-US" dirty="0"/>
              <a:t>Step 3: Convert to declarative statement (based on rules over constituency parse)</a:t>
            </a:r>
          </a:p>
          <a:p>
            <a:pPr marL="0" indent="0">
              <a:buNone/>
            </a:pPr>
            <a:r>
              <a:rPr lang="en-US" dirty="0"/>
              <a:t>Step 4: Have </a:t>
            </a:r>
            <a:r>
              <a:rPr lang="en-US" dirty="0" err="1"/>
              <a:t>crowdworkers</a:t>
            </a:r>
            <a:r>
              <a:rPr lang="en-US" dirty="0"/>
              <a:t> fix grammar errors</a:t>
            </a:r>
          </a:p>
        </p:txBody>
      </p:sp>
      <p:sp>
        <p:nvSpPr>
          <p:cNvPr id="4" name="Slide Number Placeholder 3">
            <a:extLst>
              <a:ext uri="{FF2B5EF4-FFF2-40B4-BE49-F238E27FC236}">
                <a16:creationId xmlns:a16="http://schemas.microsoft.com/office/drawing/2014/main" xmlns="" id="{E3D0D43F-944F-424B-8C0A-5BF3DA9EB25B}"/>
              </a:ext>
            </a:extLst>
          </p:cNvPr>
          <p:cNvSpPr>
            <a:spLocks noGrp="1"/>
          </p:cNvSpPr>
          <p:nvPr>
            <p:ph type="sldNum" sz="quarter" idx="12"/>
          </p:nvPr>
        </p:nvSpPr>
        <p:spPr/>
        <p:txBody>
          <a:bodyPr/>
          <a:lstStyle/>
          <a:p>
            <a:pPr>
              <a:defRPr/>
            </a:pPr>
            <a:fld id="{0490CB10-012C-5540-8C5A-ACE982847933}" type="slidenum">
              <a:rPr lang="en-US" smtClean="0"/>
              <a:pPr>
                <a:defRPr/>
              </a:pPr>
              <a:t>15</a:t>
            </a:fld>
            <a:endParaRPr lang="en-US"/>
          </a:p>
        </p:txBody>
      </p:sp>
      <p:sp>
        <p:nvSpPr>
          <p:cNvPr id="5" name="TextBox 4">
            <a:extLst>
              <a:ext uri="{FF2B5EF4-FFF2-40B4-BE49-F238E27FC236}">
                <a16:creationId xmlns:a16="http://schemas.microsoft.com/office/drawing/2014/main" xmlns="" id="{751A9D81-A065-4A91-9FEE-FE22CCE40C76}"/>
              </a:ext>
            </a:extLst>
          </p:cNvPr>
          <p:cNvSpPr txBox="1"/>
          <p:nvPr/>
        </p:nvSpPr>
        <p:spPr>
          <a:xfrm>
            <a:off x="373272" y="1481076"/>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6" name="TextBox 5">
            <a:extLst>
              <a:ext uri="{FF2B5EF4-FFF2-40B4-BE49-F238E27FC236}">
                <a16:creationId xmlns:a16="http://schemas.microsoft.com/office/drawing/2014/main" xmlns="" id="{DD63F6E5-2A9C-4616-ADE8-EB7F3186A5C4}"/>
              </a:ext>
            </a:extLst>
          </p:cNvPr>
          <p:cNvSpPr txBox="1"/>
          <p:nvPr/>
        </p:nvSpPr>
        <p:spPr>
          <a:xfrm>
            <a:off x="7510183" y="1481076"/>
            <a:ext cx="1412450" cy="461665"/>
          </a:xfrm>
          <a:prstGeom prst="rect">
            <a:avLst/>
          </a:prstGeom>
          <a:noFill/>
        </p:spPr>
        <p:txBody>
          <a:bodyPr wrap="square" rtlCol="0">
            <a:spAutoFit/>
          </a:bodyPr>
          <a:lstStyle/>
          <a:p>
            <a:pPr algn="r"/>
            <a:r>
              <a:rPr lang="en-US" dirty="0">
                <a:solidFill>
                  <a:srgbClr val="0070C0"/>
                </a:solidFill>
                <a:latin typeface="Century Gothic" panose="020B0502020202020204" pitchFamily="34" charset="0"/>
              </a:rPr>
              <a:t>Prague</a:t>
            </a:r>
          </a:p>
        </p:txBody>
      </p:sp>
      <p:sp>
        <p:nvSpPr>
          <p:cNvPr id="7" name="TextBox 6">
            <a:extLst>
              <a:ext uri="{FF2B5EF4-FFF2-40B4-BE49-F238E27FC236}">
                <a16:creationId xmlns:a16="http://schemas.microsoft.com/office/drawing/2014/main" xmlns="" id="{52640F3E-5814-4A95-97BD-35961182E510}"/>
              </a:ext>
            </a:extLst>
          </p:cNvPr>
          <p:cNvSpPr txBox="1"/>
          <p:nvPr/>
        </p:nvSpPr>
        <p:spPr>
          <a:xfrm>
            <a:off x="373272" y="2679153"/>
            <a:ext cx="7017339" cy="461665"/>
          </a:xfrm>
          <a:prstGeom prst="rect">
            <a:avLst/>
          </a:prstGeom>
          <a:noFill/>
        </p:spPr>
        <p:txBody>
          <a:bodyPr wrap="square" rtlCol="0">
            <a:spAutoFit/>
          </a:bodyPr>
          <a:lstStyle/>
          <a:p>
            <a:r>
              <a:rPr lang="en-US" dirty="0">
                <a:latin typeface="Century Gothic" panose="020B0502020202020204" pitchFamily="34" charset="0"/>
              </a:rPr>
              <a:t>What city did </a:t>
            </a:r>
            <a:r>
              <a:rPr lang="en-US" dirty="0" err="1">
                <a:solidFill>
                  <a:srgbClr val="C00000"/>
                </a:solidFill>
                <a:latin typeface="Century Gothic" panose="020B0502020202020204" pitchFamily="34" charset="0"/>
              </a:rPr>
              <a:t>Tadakatsu</a:t>
            </a:r>
            <a:r>
              <a:rPr lang="en-US" dirty="0">
                <a:solidFill>
                  <a:srgbClr val="C00000"/>
                </a:solidFill>
                <a:latin typeface="Century Gothic" panose="020B0502020202020204" pitchFamily="34" charset="0"/>
              </a:rPr>
              <a:t> </a:t>
            </a:r>
            <a:r>
              <a:rPr lang="en-US" dirty="0">
                <a:latin typeface="Century Gothic" panose="020B0502020202020204" pitchFamily="34" charset="0"/>
              </a:rPr>
              <a:t>move to in </a:t>
            </a:r>
            <a:r>
              <a:rPr lang="en-US" dirty="0">
                <a:solidFill>
                  <a:srgbClr val="C00000"/>
                </a:solidFill>
                <a:latin typeface="Century Gothic" panose="020B0502020202020204" pitchFamily="34" charset="0"/>
              </a:rPr>
              <a:t>1881</a:t>
            </a:r>
            <a:r>
              <a:rPr lang="en-US" dirty="0">
                <a:latin typeface="Century Gothic" panose="020B0502020202020204" pitchFamily="34" charset="0"/>
              </a:rPr>
              <a:t>?</a:t>
            </a:r>
          </a:p>
        </p:txBody>
      </p:sp>
      <p:sp>
        <p:nvSpPr>
          <p:cNvPr id="8" name="TextBox 7">
            <a:extLst>
              <a:ext uri="{FF2B5EF4-FFF2-40B4-BE49-F238E27FC236}">
                <a16:creationId xmlns:a16="http://schemas.microsoft.com/office/drawing/2014/main" xmlns="" id="{04A66E6D-47DE-4A68-9C55-793FFEE19A19}"/>
              </a:ext>
            </a:extLst>
          </p:cNvPr>
          <p:cNvSpPr txBox="1"/>
          <p:nvPr/>
        </p:nvSpPr>
        <p:spPr>
          <a:xfrm>
            <a:off x="7227769" y="2679153"/>
            <a:ext cx="1694864" cy="461665"/>
          </a:xfrm>
          <a:prstGeom prst="rect">
            <a:avLst/>
          </a:prstGeom>
          <a:noFill/>
        </p:spPr>
        <p:txBody>
          <a:bodyPr wrap="square" rtlCol="0">
            <a:spAutoFit/>
          </a:bodyPr>
          <a:lstStyle/>
          <a:p>
            <a:pPr algn="r"/>
            <a:r>
              <a:rPr lang="en-US" dirty="0">
                <a:solidFill>
                  <a:srgbClr val="C00000"/>
                </a:solidFill>
                <a:latin typeface="Century Gothic" panose="020B0502020202020204" pitchFamily="34" charset="0"/>
              </a:rPr>
              <a:t>Chicago</a:t>
            </a:r>
          </a:p>
        </p:txBody>
      </p:sp>
      <p:sp>
        <p:nvSpPr>
          <p:cNvPr id="9" name="TextBox 8">
            <a:extLst>
              <a:ext uri="{FF2B5EF4-FFF2-40B4-BE49-F238E27FC236}">
                <a16:creationId xmlns:a16="http://schemas.microsoft.com/office/drawing/2014/main" xmlns="" id="{748A9E84-6F45-416A-A237-DEA918874EA7}"/>
              </a:ext>
            </a:extLst>
          </p:cNvPr>
          <p:cNvSpPr txBox="1"/>
          <p:nvPr/>
        </p:nvSpPr>
        <p:spPr>
          <a:xfrm>
            <a:off x="747531" y="3838088"/>
            <a:ext cx="7648938" cy="461665"/>
          </a:xfrm>
          <a:prstGeom prst="rect">
            <a:avLst/>
          </a:prstGeom>
          <a:noFill/>
        </p:spPr>
        <p:txBody>
          <a:bodyPr wrap="square" rtlCol="0">
            <a:spAutoFit/>
          </a:bodyPr>
          <a:lstStyle/>
          <a:p>
            <a:pPr algn="ctr"/>
            <a:r>
              <a:rPr lang="en-US" dirty="0" err="1">
                <a:solidFill>
                  <a:srgbClr val="C00000"/>
                </a:solidFill>
                <a:latin typeface="Century Gothic" panose="020B0502020202020204" pitchFamily="34" charset="0"/>
              </a:rPr>
              <a:t>Tadakatsu</a:t>
            </a:r>
            <a:r>
              <a:rPr lang="en-US" dirty="0">
                <a:solidFill>
                  <a:srgbClr val="C00000"/>
                </a:solidFill>
                <a:latin typeface="Century Gothic" panose="020B0502020202020204" pitchFamily="34" charset="0"/>
              </a:rPr>
              <a:t> </a:t>
            </a:r>
            <a:r>
              <a:rPr lang="en-US" dirty="0">
                <a:latin typeface="Century Gothic" panose="020B0502020202020204" pitchFamily="34" charset="0"/>
              </a:rPr>
              <a:t>moved the city of </a:t>
            </a:r>
            <a:r>
              <a:rPr lang="en-US" dirty="0">
                <a:solidFill>
                  <a:srgbClr val="C00000"/>
                </a:solidFill>
                <a:latin typeface="Century Gothic" panose="020B0502020202020204" pitchFamily="34" charset="0"/>
              </a:rPr>
              <a:t>Chicago </a:t>
            </a:r>
            <a:r>
              <a:rPr lang="en-US" dirty="0">
                <a:latin typeface="Century Gothic" panose="020B0502020202020204" pitchFamily="34" charset="0"/>
              </a:rPr>
              <a:t>to in </a:t>
            </a:r>
            <a:r>
              <a:rPr lang="en-US" dirty="0">
                <a:solidFill>
                  <a:srgbClr val="C00000"/>
                </a:solidFill>
                <a:latin typeface="Century Gothic" panose="020B0502020202020204" pitchFamily="34" charset="0"/>
              </a:rPr>
              <a:t>1881</a:t>
            </a:r>
            <a:r>
              <a:rPr lang="en-US" dirty="0">
                <a:latin typeface="Century Gothic" panose="020B0502020202020204" pitchFamily="34" charset="0"/>
              </a:rPr>
              <a:t>.</a:t>
            </a:r>
          </a:p>
        </p:txBody>
      </p:sp>
      <p:sp>
        <p:nvSpPr>
          <p:cNvPr id="10" name="TextBox 9">
            <a:extLst>
              <a:ext uri="{FF2B5EF4-FFF2-40B4-BE49-F238E27FC236}">
                <a16:creationId xmlns:a16="http://schemas.microsoft.com/office/drawing/2014/main" xmlns="" id="{E58614C3-D173-457E-9873-454F64F5AC34}"/>
              </a:ext>
            </a:extLst>
          </p:cNvPr>
          <p:cNvSpPr txBox="1"/>
          <p:nvPr/>
        </p:nvSpPr>
        <p:spPr>
          <a:xfrm>
            <a:off x="747531" y="5064858"/>
            <a:ext cx="7648938" cy="461665"/>
          </a:xfrm>
          <a:prstGeom prst="rect">
            <a:avLst/>
          </a:prstGeom>
          <a:noFill/>
        </p:spPr>
        <p:txBody>
          <a:bodyPr wrap="square" rtlCol="0">
            <a:spAutoFit/>
          </a:bodyPr>
          <a:lstStyle/>
          <a:p>
            <a:pPr algn="ctr"/>
            <a:r>
              <a:rPr lang="en-US" dirty="0" err="1">
                <a:solidFill>
                  <a:srgbClr val="C00000"/>
                </a:solidFill>
                <a:latin typeface="Century Gothic" panose="020B0502020202020204" pitchFamily="34" charset="0"/>
              </a:rPr>
              <a:t>Tadakatsu</a:t>
            </a:r>
            <a:r>
              <a:rPr lang="en-US" dirty="0">
                <a:solidFill>
                  <a:srgbClr val="C00000"/>
                </a:solidFill>
                <a:latin typeface="Century Gothic" panose="020B0502020202020204" pitchFamily="34" charset="0"/>
              </a:rPr>
              <a:t> </a:t>
            </a:r>
            <a:r>
              <a:rPr lang="en-US" dirty="0">
                <a:latin typeface="Century Gothic" panose="020B0502020202020204" pitchFamily="34" charset="0"/>
              </a:rPr>
              <a:t>moved to the city of </a:t>
            </a:r>
            <a:r>
              <a:rPr lang="en-US" dirty="0">
                <a:solidFill>
                  <a:srgbClr val="C00000"/>
                </a:solidFill>
                <a:latin typeface="Century Gothic" panose="020B0502020202020204" pitchFamily="34" charset="0"/>
              </a:rPr>
              <a:t>Chicago </a:t>
            </a:r>
            <a:r>
              <a:rPr lang="en-US" dirty="0">
                <a:latin typeface="Century Gothic" panose="020B0502020202020204" pitchFamily="34" charset="0"/>
              </a:rPr>
              <a:t>in </a:t>
            </a:r>
            <a:r>
              <a:rPr lang="en-US" dirty="0">
                <a:solidFill>
                  <a:srgbClr val="C00000"/>
                </a:solidFill>
                <a:latin typeface="Century Gothic" panose="020B0502020202020204" pitchFamily="34" charset="0"/>
              </a:rPr>
              <a:t>1881</a:t>
            </a:r>
            <a:r>
              <a:rPr lang="en-US" dirty="0">
                <a:latin typeface="Century Gothic" panose="020B0502020202020204" pitchFamily="34" charset="0"/>
              </a:rPr>
              <a:t>.</a:t>
            </a:r>
          </a:p>
        </p:txBody>
      </p:sp>
      <p:cxnSp>
        <p:nvCxnSpPr>
          <p:cNvPr id="12" name="Straight Arrow Connector 11">
            <a:extLst>
              <a:ext uri="{FF2B5EF4-FFF2-40B4-BE49-F238E27FC236}">
                <a16:creationId xmlns:a16="http://schemas.microsoft.com/office/drawing/2014/main" xmlns="" id="{3C4304A5-D9FC-4A60-A02F-1DC67B83B550}"/>
              </a:ext>
            </a:extLst>
          </p:cNvPr>
          <p:cNvCxnSpPr>
            <a:cxnSpLocks/>
          </p:cNvCxnSpPr>
          <p:nvPr/>
        </p:nvCxnSpPr>
        <p:spPr bwMode="auto">
          <a:xfrm>
            <a:off x="3257874" y="1937618"/>
            <a:ext cx="0" cy="735913"/>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xmlns="" id="{B2F6273B-EE88-49BB-AE1C-01A34DDAE639}"/>
              </a:ext>
            </a:extLst>
          </p:cNvPr>
          <p:cNvCxnSpPr>
            <a:cxnSpLocks/>
          </p:cNvCxnSpPr>
          <p:nvPr/>
        </p:nvCxnSpPr>
        <p:spPr bwMode="auto">
          <a:xfrm>
            <a:off x="8322536" y="1956472"/>
            <a:ext cx="0" cy="717059"/>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xmlns="" id="{A1A42235-1B83-49DB-9DDC-4140ECE4DD45}"/>
              </a:ext>
            </a:extLst>
          </p:cNvPr>
          <p:cNvCxnSpPr>
            <a:cxnSpLocks/>
          </p:cNvCxnSpPr>
          <p:nvPr/>
        </p:nvCxnSpPr>
        <p:spPr bwMode="auto">
          <a:xfrm>
            <a:off x="4572000" y="4275902"/>
            <a:ext cx="0" cy="780246"/>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xmlns="" id="{2A8BACB3-F7AF-4E92-B267-61014724F701}"/>
              </a:ext>
            </a:extLst>
          </p:cNvPr>
          <p:cNvCxnSpPr>
            <a:cxnSpLocks/>
          </p:cNvCxnSpPr>
          <p:nvPr/>
        </p:nvCxnSpPr>
        <p:spPr bwMode="auto">
          <a:xfrm>
            <a:off x="3702414" y="3153947"/>
            <a:ext cx="553996" cy="621639"/>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xmlns="" id="{E47D3295-A65A-4771-9B2A-5B00332D198F}"/>
              </a:ext>
            </a:extLst>
          </p:cNvPr>
          <p:cNvSpPr txBox="1"/>
          <p:nvPr/>
        </p:nvSpPr>
        <p:spPr>
          <a:xfrm>
            <a:off x="1162512" y="1914048"/>
            <a:ext cx="2046558" cy="584775"/>
          </a:xfrm>
          <a:prstGeom prst="rect">
            <a:avLst/>
          </a:prstGeom>
          <a:noFill/>
        </p:spPr>
        <p:txBody>
          <a:bodyPr wrap="square" rtlCol="0">
            <a:spAutoFit/>
          </a:bodyPr>
          <a:lstStyle/>
          <a:p>
            <a:pPr algn="r"/>
            <a:r>
              <a:rPr lang="en-US" sz="1600" dirty="0"/>
              <a:t>Change entities,</a:t>
            </a:r>
          </a:p>
          <a:p>
            <a:pPr algn="r"/>
            <a:r>
              <a:rPr lang="en-US" sz="1600" dirty="0"/>
              <a:t>numbers, antonyms</a:t>
            </a:r>
          </a:p>
        </p:txBody>
      </p:sp>
      <p:sp>
        <p:nvSpPr>
          <p:cNvPr id="23" name="TextBox 22">
            <a:extLst>
              <a:ext uri="{FF2B5EF4-FFF2-40B4-BE49-F238E27FC236}">
                <a16:creationId xmlns:a16="http://schemas.microsoft.com/office/drawing/2014/main" xmlns="" id="{2DE443ED-1F09-4791-8238-CA9ECC7AF7BF}"/>
              </a:ext>
            </a:extLst>
          </p:cNvPr>
          <p:cNvSpPr txBox="1"/>
          <p:nvPr/>
        </p:nvSpPr>
        <p:spPr>
          <a:xfrm>
            <a:off x="5529943" y="1951451"/>
            <a:ext cx="2729820" cy="584775"/>
          </a:xfrm>
          <a:prstGeom prst="rect">
            <a:avLst/>
          </a:prstGeom>
          <a:noFill/>
        </p:spPr>
        <p:txBody>
          <a:bodyPr wrap="square" rtlCol="0">
            <a:spAutoFit/>
          </a:bodyPr>
          <a:lstStyle/>
          <a:p>
            <a:pPr algn="r"/>
            <a:r>
              <a:rPr lang="en-US" sz="1600" dirty="0"/>
              <a:t>Generate fake answer with</a:t>
            </a:r>
          </a:p>
          <a:p>
            <a:pPr algn="r"/>
            <a:r>
              <a:rPr lang="en-US" sz="1600" dirty="0"/>
              <a:t>same NER/POS tag</a:t>
            </a:r>
          </a:p>
        </p:txBody>
      </p:sp>
      <p:cxnSp>
        <p:nvCxnSpPr>
          <p:cNvPr id="24" name="Straight Arrow Connector 23">
            <a:extLst>
              <a:ext uri="{FF2B5EF4-FFF2-40B4-BE49-F238E27FC236}">
                <a16:creationId xmlns:a16="http://schemas.microsoft.com/office/drawing/2014/main" xmlns="" id="{2A8BACB3-F7AF-4E92-B267-61014724F701}"/>
              </a:ext>
            </a:extLst>
          </p:cNvPr>
          <p:cNvCxnSpPr>
            <a:cxnSpLocks/>
          </p:cNvCxnSpPr>
          <p:nvPr/>
        </p:nvCxnSpPr>
        <p:spPr bwMode="auto">
          <a:xfrm flipH="1">
            <a:off x="7580155" y="3153947"/>
            <a:ext cx="553996" cy="621639"/>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xmlns="" id="{E47D3295-A65A-4771-9B2A-5B00332D198F}"/>
              </a:ext>
            </a:extLst>
          </p:cNvPr>
          <p:cNvSpPr txBox="1"/>
          <p:nvPr/>
        </p:nvSpPr>
        <p:spPr>
          <a:xfrm>
            <a:off x="4039451" y="3258792"/>
            <a:ext cx="3618321" cy="338554"/>
          </a:xfrm>
          <a:prstGeom prst="rect">
            <a:avLst/>
          </a:prstGeom>
          <a:noFill/>
        </p:spPr>
        <p:txBody>
          <a:bodyPr wrap="square" rtlCol="0">
            <a:spAutoFit/>
          </a:bodyPr>
          <a:lstStyle/>
          <a:p>
            <a:pPr algn="ctr"/>
            <a:r>
              <a:rPr lang="en-US" sz="1600" dirty="0"/>
              <a:t>Convert to declarative sentence</a:t>
            </a:r>
          </a:p>
        </p:txBody>
      </p:sp>
      <p:sp>
        <p:nvSpPr>
          <p:cNvPr id="26" name="TextBox 25">
            <a:extLst>
              <a:ext uri="{FF2B5EF4-FFF2-40B4-BE49-F238E27FC236}">
                <a16:creationId xmlns:a16="http://schemas.microsoft.com/office/drawing/2014/main" xmlns="" id="{E47D3295-A65A-4771-9B2A-5B00332D198F}"/>
              </a:ext>
            </a:extLst>
          </p:cNvPr>
          <p:cNvSpPr txBox="1"/>
          <p:nvPr/>
        </p:nvSpPr>
        <p:spPr>
          <a:xfrm>
            <a:off x="4675074" y="4443389"/>
            <a:ext cx="3618321" cy="338554"/>
          </a:xfrm>
          <a:prstGeom prst="rect">
            <a:avLst/>
          </a:prstGeom>
          <a:noFill/>
        </p:spPr>
        <p:txBody>
          <a:bodyPr wrap="square" rtlCol="0">
            <a:spAutoFit/>
          </a:bodyPr>
          <a:lstStyle/>
          <a:p>
            <a:r>
              <a:rPr lang="en-US" sz="1600" dirty="0"/>
              <a:t>Have </a:t>
            </a:r>
            <a:r>
              <a:rPr lang="en-US" sz="1600" dirty="0" err="1"/>
              <a:t>crowdworkers</a:t>
            </a:r>
            <a:r>
              <a:rPr lang="en-US" sz="1600" dirty="0"/>
              <a:t> fix errors</a:t>
            </a:r>
          </a:p>
        </p:txBody>
      </p:sp>
    </p:spTree>
    <p:extLst>
      <p:ext uri="{BB962C8B-B14F-4D97-AF65-F5344CB8AC3E}">
        <p14:creationId xmlns:p14="http://schemas.microsoft.com/office/powerpoint/2010/main" val="40475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22"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t>
            </a:r>
            <a:r>
              <a:rPr lang="en-US" dirty="0"/>
              <a:t>d</a:t>
            </a:r>
            <a:r>
              <a:rPr lang="en-US" dirty="0" smtClean="0"/>
              <a:t>ev” systems </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16</a:t>
            </a:fld>
            <a:endParaRPr lang="en-US"/>
          </a:p>
        </p:txBody>
      </p:sp>
      <p:sp>
        <p:nvSpPr>
          <p:cNvPr id="5" name="TextBox 4">
            <a:extLst>
              <a:ext uri="{FF2B5EF4-FFF2-40B4-BE49-F238E27FC236}">
                <a16:creationId xmlns:a16="http://schemas.microsoft.com/office/drawing/2014/main" xmlns="" id="{81C2115E-621E-4DA1-9665-75468B7ED553}"/>
              </a:ext>
            </a:extLst>
          </p:cNvPr>
          <p:cNvSpPr txBox="1"/>
          <p:nvPr/>
        </p:nvSpPr>
        <p:spPr>
          <a:xfrm>
            <a:off x="552261" y="6191753"/>
            <a:ext cx="7478163" cy="584775"/>
          </a:xfrm>
          <a:prstGeom prst="rect">
            <a:avLst/>
          </a:prstGeom>
          <a:noFill/>
        </p:spPr>
        <p:txBody>
          <a:bodyPr wrap="square" rtlCol="0">
            <a:spAutoFit/>
          </a:bodyPr>
          <a:lstStyle/>
          <a:p>
            <a:r>
              <a:rPr lang="en-US" sz="1600" dirty="0" err="1">
                <a:latin typeface="Century Gothic" panose="020B0502020202020204" pitchFamily="34" charset="0"/>
              </a:rPr>
              <a:t>SQuAD</a:t>
            </a:r>
            <a:r>
              <a:rPr lang="en-US" sz="1600" dirty="0">
                <a:latin typeface="Century Gothic" panose="020B0502020202020204" pitchFamily="34" charset="0"/>
              </a:rPr>
              <a:t> leaderboard, </a:t>
            </a:r>
            <a:r>
              <a:rPr lang="en-US" sz="1600" dirty="0">
                <a:latin typeface="Century Gothic" panose="020B0502020202020204" pitchFamily="34" charset="0"/>
                <a:hlinkClick r:id="rId2"/>
              </a:rPr>
              <a:t>https://rajpurkar.github.io/SQuAD-explorer</a:t>
            </a:r>
            <a:r>
              <a:rPr lang="en-US" sz="1600" dirty="0" smtClean="0">
                <a:latin typeface="Century Gothic" panose="020B0502020202020204" pitchFamily="34" charset="0"/>
                <a:hlinkClick r:id="rId2"/>
              </a:rPr>
              <a:t>/</a:t>
            </a:r>
            <a:endParaRPr lang="en-US" sz="1600" dirty="0" smtClean="0">
              <a:latin typeface="Century Gothic" panose="020B0502020202020204" pitchFamily="34" charset="0"/>
            </a:endParaRPr>
          </a:p>
          <a:p>
            <a:r>
              <a:rPr lang="en-US" sz="1600" dirty="0">
                <a:latin typeface="Century Gothic" panose="020B0502020202020204" pitchFamily="34" charset="0"/>
              </a:rPr>
              <a:t>*Some </a:t>
            </a:r>
            <a:r>
              <a:rPr lang="en-US" sz="1600" dirty="0" smtClean="0">
                <a:latin typeface="Century Gothic" panose="020B0502020202020204" pitchFamily="34" charset="0"/>
              </a:rPr>
              <a:t>of our results are on </a:t>
            </a:r>
            <a:r>
              <a:rPr lang="en-US" sz="1600" dirty="0">
                <a:latin typeface="Century Gothic" panose="020B0502020202020204" pitchFamily="34" charset="0"/>
              </a:rPr>
              <a:t>older versions of models than shown </a:t>
            </a:r>
            <a:r>
              <a:rPr lang="en-US" sz="1600" dirty="0" smtClean="0">
                <a:latin typeface="Century Gothic" panose="020B0502020202020204" pitchFamily="34" charset="0"/>
              </a:rPr>
              <a:t>here </a:t>
            </a:r>
            <a:endParaRPr lang="en-US" sz="1600" dirty="0">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29" y="1502175"/>
            <a:ext cx="6400800" cy="4438650"/>
          </a:xfrm>
          <a:prstGeom prst="rect">
            <a:avLst/>
          </a:prstGeom>
        </p:spPr>
      </p:pic>
      <p:sp>
        <p:nvSpPr>
          <p:cNvPr id="6" name="Oval 5"/>
          <p:cNvSpPr/>
          <p:nvPr/>
        </p:nvSpPr>
        <p:spPr bwMode="auto">
          <a:xfrm>
            <a:off x="3648892" y="2952207"/>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Oval 11"/>
          <p:cNvSpPr/>
          <p:nvPr/>
        </p:nvSpPr>
        <p:spPr bwMode="auto">
          <a:xfrm>
            <a:off x="3648892" y="3181999"/>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Oval 13"/>
          <p:cNvSpPr/>
          <p:nvPr/>
        </p:nvSpPr>
        <p:spPr bwMode="auto">
          <a:xfrm>
            <a:off x="5116286" y="2669178"/>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Oval 14"/>
          <p:cNvSpPr/>
          <p:nvPr/>
        </p:nvSpPr>
        <p:spPr bwMode="auto">
          <a:xfrm>
            <a:off x="4056210" y="2943498"/>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79195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1C9D9-6EEF-4406-98FC-319FD83F2891}"/>
              </a:ext>
            </a:extLst>
          </p:cNvPr>
          <p:cNvSpPr>
            <a:spLocks noGrp="1"/>
          </p:cNvSpPr>
          <p:nvPr>
            <p:ph type="title"/>
          </p:nvPr>
        </p:nvSpPr>
        <p:spPr/>
        <p:txBody>
          <a:bodyPr/>
          <a:lstStyle/>
          <a:p>
            <a:r>
              <a:rPr lang="en-US" dirty="0"/>
              <a:t>Results (4 </a:t>
            </a:r>
            <a:r>
              <a:rPr lang="en-US" dirty="0" smtClean="0"/>
              <a:t>“dev” systems)</a:t>
            </a:r>
            <a:endParaRPr lang="en-US" dirty="0"/>
          </a:p>
        </p:txBody>
      </p:sp>
      <p:sp>
        <p:nvSpPr>
          <p:cNvPr id="4" name="Slide Number Placeholder 3">
            <a:extLst>
              <a:ext uri="{FF2B5EF4-FFF2-40B4-BE49-F238E27FC236}">
                <a16:creationId xmlns:a16="http://schemas.microsoft.com/office/drawing/2014/main" xmlns="" id="{88ABB038-E0C6-4D7D-B882-AC84FA0CF625}"/>
              </a:ext>
            </a:extLst>
          </p:cNvPr>
          <p:cNvSpPr>
            <a:spLocks noGrp="1"/>
          </p:cNvSpPr>
          <p:nvPr>
            <p:ph type="sldNum" sz="quarter" idx="12"/>
          </p:nvPr>
        </p:nvSpPr>
        <p:spPr/>
        <p:txBody>
          <a:bodyPr/>
          <a:lstStyle/>
          <a:p>
            <a:pPr>
              <a:defRPr/>
            </a:pPr>
            <a:fld id="{0490CB10-012C-5540-8C5A-ACE982847933}" type="slidenum">
              <a:rPr lang="en-US" smtClean="0"/>
              <a:pPr>
                <a:defRPr/>
              </a:pPr>
              <a:t>17</a:t>
            </a:fld>
            <a:endParaRPr lang="en-US"/>
          </a:p>
        </p:txBody>
      </p:sp>
      <p:graphicFrame>
        <p:nvGraphicFramePr>
          <p:cNvPr id="6" name="Table 4">
            <a:extLst>
              <a:ext uri="{FF2B5EF4-FFF2-40B4-BE49-F238E27FC236}">
                <a16:creationId xmlns="" xmlns:a16="http://schemas.microsoft.com/office/drawing/2014/main" id="{C5097366-34E8-44AF-9CBA-9EE1F2C4238C}"/>
              </a:ext>
            </a:extLst>
          </p:cNvPr>
          <p:cNvGraphicFramePr>
            <a:graphicFrameLocks noGrp="1"/>
          </p:cNvGraphicFramePr>
          <p:nvPr>
            <p:extLst>
              <p:ext uri="{D42A27DB-BD31-4B8C-83A1-F6EECF244321}">
                <p14:modId xmlns:p14="http://schemas.microsoft.com/office/powerpoint/2010/main" val="1106205415"/>
              </p:ext>
            </p:extLst>
          </p:nvPr>
        </p:nvGraphicFramePr>
        <p:xfrm>
          <a:off x="937698" y="1633087"/>
          <a:ext cx="7268604" cy="2011680"/>
        </p:xfrm>
        <a:graphic>
          <a:graphicData uri="http://schemas.openxmlformats.org/drawingml/2006/table">
            <a:tbl>
              <a:tblPr firstRow="1" bandRow="1">
                <a:tableStyleId>{6E25E649-3F16-4E02-A733-19D2CDBF48F0}</a:tableStyleId>
              </a:tblPr>
              <a:tblGrid>
                <a:gridCol w="4654088">
                  <a:extLst>
                    <a:ext uri="{9D8B030D-6E8A-4147-A177-3AD203B41FA5}">
                      <a16:colId xmlns="" xmlns:a16="http://schemas.microsoft.com/office/drawing/2014/main" val="2932526435"/>
                    </a:ext>
                  </a:extLst>
                </a:gridCol>
                <a:gridCol w="1065297">
                  <a:extLst>
                    <a:ext uri="{9D8B030D-6E8A-4147-A177-3AD203B41FA5}">
                      <a16:colId xmlns="" xmlns:a16="http://schemas.microsoft.com/office/drawing/2014/main" val="3129365870"/>
                    </a:ext>
                  </a:extLst>
                </a:gridCol>
                <a:gridCol w="1549219">
                  <a:extLst>
                    <a:ext uri="{9D8B030D-6E8A-4147-A177-3AD203B41FA5}">
                      <a16:colId xmlns="" xmlns:a16="http://schemas.microsoft.com/office/drawing/2014/main" val="3440514393"/>
                    </a:ext>
                  </a:extLst>
                </a:gridCol>
              </a:tblGrid>
              <a:tr h="247187">
                <a:tc>
                  <a:txBody>
                    <a:bodyPr/>
                    <a:lstStyle/>
                    <a:p>
                      <a:pPr algn="ctr"/>
                      <a:r>
                        <a:rPr lang="en-US" sz="1600" dirty="0"/>
                        <a:t>System</a:t>
                      </a:r>
                    </a:p>
                  </a:txBody>
                  <a:tcPr/>
                </a:tc>
                <a:tc>
                  <a:txBody>
                    <a:bodyPr/>
                    <a:lstStyle/>
                    <a:p>
                      <a:pPr algn="ctr"/>
                      <a:r>
                        <a:rPr lang="en-US" sz="1600" dirty="0"/>
                        <a:t>Original</a:t>
                      </a:r>
                    </a:p>
                  </a:txBody>
                  <a:tcPr/>
                </a:tc>
                <a:tc>
                  <a:txBody>
                    <a:bodyPr/>
                    <a:lstStyle/>
                    <a:p>
                      <a:pPr algn="ctr"/>
                      <a:r>
                        <a:rPr lang="en-US" sz="1600" dirty="0" err="1"/>
                        <a:t>AddOneSent</a:t>
                      </a:r>
                      <a:endParaRPr lang="en-US" sz="1600" dirty="0"/>
                    </a:p>
                  </a:txBody>
                  <a:tcPr/>
                </a:tc>
                <a:extLst>
                  <a:ext uri="{0D108BD9-81ED-4DB2-BD59-A6C34878D82A}">
                    <a16:rowId xmlns="" xmlns:a16="http://schemas.microsoft.com/office/drawing/2014/main" val="1379401512"/>
                  </a:ext>
                </a:extLst>
              </a:tr>
              <a:tr h="191970">
                <a:tc>
                  <a:txBody>
                    <a:bodyPr/>
                    <a:lstStyle/>
                    <a:p>
                      <a:r>
                        <a:rPr lang="en-US" sz="1600" dirty="0" err="1"/>
                        <a:t>BiDAF</a:t>
                      </a:r>
                      <a:r>
                        <a:rPr lang="en-US" sz="1600" dirty="0"/>
                        <a:t>, ensemble (</a:t>
                      </a:r>
                      <a:r>
                        <a:rPr lang="en-US" sz="1600" dirty="0" err="1"/>
                        <a:t>Seo</a:t>
                      </a:r>
                      <a:r>
                        <a:rPr lang="en-US" sz="1600" dirty="0"/>
                        <a:t> et al., 2016)</a:t>
                      </a:r>
                    </a:p>
                  </a:txBody>
                  <a:tcPr/>
                </a:tc>
                <a:tc>
                  <a:txBody>
                    <a:bodyPr/>
                    <a:lstStyle/>
                    <a:p>
                      <a:pPr algn="ctr"/>
                      <a:r>
                        <a:rPr lang="en-US" sz="1600" dirty="0"/>
                        <a:t>80.0</a:t>
                      </a:r>
                    </a:p>
                  </a:txBody>
                  <a:tcPr/>
                </a:tc>
                <a:tc>
                  <a:txBody>
                    <a:bodyPr/>
                    <a:lstStyle/>
                    <a:p>
                      <a:pPr algn="ctr"/>
                      <a:r>
                        <a:rPr lang="en-US" sz="1600" b="1" dirty="0"/>
                        <a:t>46.9</a:t>
                      </a:r>
                    </a:p>
                  </a:txBody>
                  <a:tcPr/>
                </a:tc>
                <a:extLst>
                  <a:ext uri="{0D108BD9-81ED-4DB2-BD59-A6C34878D82A}">
                    <a16:rowId xmlns="" xmlns:a16="http://schemas.microsoft.com/office/drawing/2014/main" val="303738452"/>
                  </a:ext>
                </a:extLst>
              </a:tr>
              <a:tr h="191970">
                <a:tc>
                  <a:txBody>
                    <a:bodyPr/>
                    <a:lstStyle/>
                    <a:p>
                      <a:r>
                        <a:rPr lang="en-US" sz="1600" dirty="0" err="1"/>
                        <a:t>BiDAF</a:t>
                      </a:r>
                      <a:r>
                        <a:rPr lang="en-US" sz="1600" dirty="0"/>
                        <a:t>, single (</a:t>
                      </a:r>
                      <a:r>
                        <a:rPr lang="en-US" sz="1600" dirty="0" err="1"/>
                        <a:t>Seo</a:t>
                      </a:r>
                      <a:r>
                        <a:rPr lang="en-US" sz="1600" dirty="0"/>
                        <a:t> et al., 2016)</a:t>
                      </a:r>
                    </a:p>
                  </a:txBody>
                  <a:tcPr/>
                </a:tc>
                <a:tc>
                  <a:txBody>
                    <a:bodyPr/>
                    <a:lstStyle/>
                    <a:p>
                      <a:pPr algn="ctr"/>
                      <a:r>
                        <a:rPr lang="en-US" sz="1600" dirty="0"/>
                        <a:t>75.5</a:t>
                      </a:r>
                    </a:p>
                  </a:txBody>
                  <a:tcPr/>
                </a:tc>
                <a:tc>
                  <a:txBody>
                    <a:bodyPr/>
                    <a:lstStyle/>
                    <a:p>
                      <a:pPr algn="ctr"/>
                      <a:r>
                        <a:rPr lang="en-US" sz="1600" b="1" dirty="0"/>
                        <a:t>45.7</a:t>
                      </a:r>
                    </a:p>
                  </a:txBody>
                  <a:tcPr/>
                </a:tc>
                <a:extLst>
                  <a:ext uri="{0D108BD9-81ED-4DB2-BD59-A6C34878D82A}">
                    <a16:rowId xmlns="" xmlns:a16="http://schemas.microsoft.com/office/drawing/2014/main" val="1453975255"/>
                  </a:ext>
                </a:extLst>
              </a:tr>
              <a:tr h="221365">
                <a:tc>
                  <a:txBody>
                    <a:bodyPr/>
                    <a:lstStyle/>
                    <a:p>
                      <a:r>
                        <a:rPr lang="en-US" sz="1600" dirty="0"/>
                        <a:t>Match-LSTM, ensemble (Wang &amp; Jiang, 2016)</a:t>
                      </a:r>
                    </a:p>
                  </a:txBody>
                  <a:tcPr/>
                </a:tc>
                <a:tc>
                  <a:txBody>
                    <a:bodyPr/>
                    <a:lstStyle/>
                    <a:p>
                      <a:pPr algn="ctr"/>
                      <a:r>
                        <a:rPr lang="en-US" sz="1600" dirty="0"/>
                        <a:t>75.4</a:t>
                      </a:r>
                    </a:p>
                  </a:txBody>
                  <a:tcPr/>
                </a:tc>
                <a:tc>
                  <a:txBody>
                    <a:bodyPr/>
                    <a:lstStyle/>
                    <a:p>
                      <a:pPr algn="ctr"/>
                      <a:r>
                        <a:rPr lang="en-US" sz="1600" b="1" dirty="0"/>
                        <a:t>41.8</a:t>
                      </a:r>
                    </a:p>
                  </a:txBody>
                  <a:tcPr/>
                </a:tc>
                <a:extLst>
                  <a:ext uri="{0D108BD9-81ED-4DB2-BD59-A6C34878D82A}">
                    <a16:rowId xmlns="" xmlns:a16="http://schemas.microsoft.com/office/drawing/2014/main" val="3365561209"/>
                  </a:ext>
                </a:extLst>
              </a:tr>
              <a:tr h="191970">
                <a:tc>
                  <a:txBody>
                    <a:bodyPr/>
                    <a:lstStyle/>
                    <a:p>
                      <a:r>
                        <a:rPr lang="en-US" sz="1600" dirty="0"/>
                        <a:t>Match-LSTM, single (Wang &amp; Jiang, 2016)</a:t>
                      </a:r>
                    </a:p>
                  </a:txBody>
                  <a:tcPr>
                    <a:lnB w="28575" cap="flat" cmpd="sng" algn="ctr">
                      <a:solidFill>
                        <a:schemeClr val="tx1"/>
                      </a:solidFill>
                      <a:prstDash val="solid"/>
                      <a:round/>
                      <a:headEnd type="none" w="med" len="med"/>
                      <a:tailEnd type="none" w="med" len="med"/>
                    </a:lnB>
                  </a:tcPr>
                </a:tc>
                <a:tc>
                  <a:txBody>
                    <a:bodyPr/>
                    <a:lstStyle/>
                    <a:p>
                      <a:pPr algn="ctr"/>
                      <a:r>
                        <a:rPr lang="en-US" sz="1600" dirty="0"/>
                        <a:t>71.4</a:t>
                      </a:r>
                    </a:p>
                  </a:txBody>
                  <a:tcPr>
                    <a:lnB w="28575" cap="flat" cmpd="sng" algn="ctr">
                      <a:solidFill>
                        <a:schemeClr val="tx1"/>
                      </a:solidFill>
                      <a:prstDash val="solid"/>
                      <a:round/>
                      <a:headEnd type="none" w="med" len="med"/>
                      <a:tailEnd type="none" w="med" len="med"/>
                    </a:lnB>
                  </a:tcPr>
                </a:tc>
                <a:tc>
                  <a:txBody>
                    <a:bodyPr/>
                    <a:lstStyle/>
                    <a:p>
                      <a:pPr algn="ctr"/>
                      <a:r>
                        <a:rPr lang="en-US" sz="1600" b="1" dirty="0"/>
                        <a:t>39.0</a:t>
                      </a:r>
                    </a:p>
                  </a:txBody>
                  <a:tcP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78781470"/>
                  </a:ext>
                </a:extLst>
              </a:tr>
              <a:tr h="191970">
                <a:tc>
                  <a:txBody>
                    <a:bodyPr/>
                    <a:lstStyle/>
                    <a:p>
                      <a:r>
                        <a:rPr lang="en-US" sz="1600" dirty="0"/>
                        <a:t>Human Performance</a:t>
                      </a:r>
                    </a:p>
                  </a:txBody>
                  <a:tcPr>
                    <a:lnT w="28575" cap="flat" cmpd="sng" algn="ctr">
                      <a:solidFill>
                        <a:schemeClr val="tx1"/>
                      </a:solidFill>
                      <a:prstDash val="solid"/>
                      <a:round/>
                      <a:headEnd type="none" w="med" len="med"/>
                      <a:tailEnd type="none" w="med" len="med"/>
                    </a:lnT>
                  </a:tcPr>
                </a:tc>
                <a:tc>
                  <a:txBody>
                    <a:bodyPr/>
                    <a:lstStyle/>
                    <a:p>
                      <a:pPr algn="ctr"/>
                      <a:r>
                        <a:rPr lang="en-US" sz="1600" dirty="0"/>
                        <a:t>92.6</a:t>
                      </a:r>
                    </a:p>
                  </a:txBody>
                  <a:tcPr>
                    <a:lnT w="28575" cap="flat" cmpd="sng" algn="ctr">
                      <a:solidFill>
                        <a:schemeClr val="tx1"/>
                      </a:solidFill>
                      <a:prstDash val="solid"/>
                      <a:round/>
                      <a:headEnd type="none" w="med" len="med"/>
                      <a:tailEnd type="none" w="med" len="med"/>
                    </a:lnT>
                  </a:tcPr>
                </a:tc>
                <a:tc>
                  <a:txBody>
                    <a:bodyPr/>
                    <a:lstStyle/>
                    <a:p>
                      <a:pPr algn="ctr"/>
                      <a:r>
                        <a:rPr lang="en-US" sz="1600" b="1" dirty="0"/>
                        <a:t>89.2</a:t>
                      </a:r>
                    </a:p>
                  </a:txBody>
                  <a:tcP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523587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9100AA-46EF-4FB4-8987-7CE69CF34CBF}"/>
              </a:ext>
            </a:extLst>
          </p:cNvPr>
          <p:cNvSpPr>
            <a:spLocks noGrp="1"/>
          </p:cNvSpPr>
          <p:nvPr>
            <p:ph type="title"/>
          </p:nvPr>
        </p:nvSpPr>
        <p:spPr/>
        <p:txBody>
          <a:bodyPr/>
          <a:lstStyle/>
          <a:p>
            <a:r>
              <a:rPr lang="en-US" dirty="0"/>
              <a:t>Picking a worst-case sentence</a:t>
            </a:r>
          </a:p>
        </p:txBody>
      </p:sp>
      <p:sp>
        <p:nvSpPr>
          <p:cNvPr id="4" name="Slide Number Placeholder 3">
            <a:extLst>
              <a:ext uri="{FF2B5EF4-FFF2-40B4-BE49-F238E27FC236}">
                <a16:creationId xmlns="" xmlns:a16="http://schemas.microsoft.com/office/drawing/2014/main" id="{A65987B2-8031-4895-B7BF-0E82C314D700}"/>
              </a:ext>
            </a:extLst>
          </p:cNvPr>
          <p:cNvSpPr>
            <a:spLocks noGrp="1"/>
          </p:cNvSpPr>
          <p:nvPr>
            <p:ph type="sldNum" sz="quarter" idx="12"/>
          </p:nvPr>
        </p:nvSpPr>
        <p:spPr/>
        <p:txBody>
          <a:bodyPr/>
          <a:lstStyle/>
          <a:p>
            <a:pPr>
              <a:defRPr/>
            </a:pPr>
            <a:fld id="{0490CB10-012C-5540-8C5A-ACE982847933}" type="slidenum">
              <a:rPr lang="en-US" smtClean="0"/>
              <a:pPr>
                <a:defRPr/>
              </a:pPr>
              <a:t>18</a:t>
            </a:fld>
            <a:endParaRPr lang="en-US"/>
          </a:p>
        </p:txBody>
      </p:sp>
      <p:sp>
        <p:nvSpPr>
          <p:cNvPr id="6" name="TextBox 5">
            <a:extLst>
              <a:ext uri="{FF2B5EF4-FFF2-40B4-BE49-F238E27FC236}">
                <a16:creationId xmlns="" xmlns:a16="http://schemas.microsoft.com/office/drawing/2014/main" id="{748A9E84-6F45-416A-A237-DEA918874EA7}"/>
              </a:ext>
            </a:extLst>
          </p:cNvPr>
          <p:cNvSpPr txBox="1"/>
          <p:nvPr/>
        </p:nvSpPr>
        <p:spPr>
          <a:xfrm>
            <a:off x="860748" y="1669641"/>
            <a:ext cx="7648938" cy="461665"/>
          </a:xfrm>
          <a:prstGeom prst="rect">
            <a:avLst/>
          </a:prstGeom>
          <a:noFill/>
        </p:spPr>
        <p:txBody>
          <a:bodyPr wrap="square" rtlCol="0">
            <a:spAutoFit/>
          </a:bodyPr>
          <a:lstStyle/>
          <a:p>
            <a:pPr algn="ctr"/>
            <a:r>
              <a:rPr lang="en-US" dirty="0" err="1">
                <a:solidFill>
                  <a:srgbClr val="C00000"/>
                </a:solidFill>
                <a:latin typeface="Century Gothic" panose="020B0502020202020204" pitchFamily="34" charset="0"/>
              </a:rPr>
              <a:t>Tadakatsu</a:t>
            </a:r>
            <a:r>
              <a:rPr lang="en-US" dirty="0">
                <a:solidFill>
                  <a:srgbClr val="C00000"/>
                </a:solidFill>
                <a:latin typeface="Century Gothic" panose="020B0502020202020204" pitchFamily="34" charset="0"/>
              </a:rPr>
              <a:t> </a:t>
            </a:r>
            <a:r>
              <a:rPr lang="en-US" dirty="0">
                <a:latin typeface="Century Gothic" panose="020B0502020202020204" pitchFamily="34" charset="0"/>
              </a:rPr>
              <a:t>moved the city of </a:t>
            </a:r>
            <a:r>
              <a:rPr lang="en-US" dirty="0">
                <a:solidFill>
                  <a:srgbClr val="C00000"/>
                </a:solidFill>
                <a:latin typeface="Century Gothic" panose="020B0502020202020204" pitchFamily="34" charset="0"/>
              </a:rPr>
              <a:t>Chicago </a:t>
            </a:r>
            <a:r>
              <a:rPr lang="en-US" dirty="0">
                <a:latin typeface="Century Gothic" panose="020B0502020202020204" pitchFamily="34" charset="0"/>
              </a:rPr>
              <a:t>to in </a:t>
            </a:r>
            <a:r>
              <a:rPr lang="en-US" dirty="0">
                <a:solidFill>
                  <a:srgbClr val="C00000"/>
                </a:solidFill>
                <a:latin typeface="Century Gothic" panose="020B0502020202020204" pitchFamily="34" charset="0"/>
              </a:rPr>
              <a:t>1881</a:t>
            </a:r>
            <a:r>
              <a:rPr lang="en-US" dirty="0">
                <a:latin typeface="Century Gothic" panose="020B0502020202020204" pitchFamily="34" charset="0"/>
              </a:rPr>
              <a:t>.</a:t>
            </a:r>
          </a:p>
        </p:txBody>
      </p:sp>
      <p:sp>
        <p:nvSpPr>
          <p:cNvPr id="7" name="TextBox 6">
            <a:extLst>
              <a:ext uri="{FF2B5EF4-FFF2-40B4-BE49-F238E27FC236}">
                <a16:creationId xmlns="" xmlns:a16="http://schemas.microsoft.com/office/drawing/2014/main" id="{E58614C3-D173-457E-9873-454F64F5AC34}"/>
              </a:ext>
            </a:extLst>
          </p:cNvPr>
          <p:cNvSpPr txBox="1"/>
          <p:nvPr/>
        </p:nvSpPr>
        <p:spPr>
          <a:xfrm>
            <a:off x="860748" y="2896411"/>
            <a:ext cx="7648938" cy="461665"/>
          </a:xfrm>
          <a:prstGeom prst="rect">
            <a:avLst/>
          </a:prstGeom>
          <a:noFill/>
        </p:spPr>
        <p:txBody>
          <a:bodyPr wrap="square" rtlCol="0">
            <a:spAutoFit/>
          </a:bodyPr>
          <a:lstStyle/>
          <a:p>
            <a:pPr algn="ctr"/>
            <a:r>
              <a:rPr lang="en-US" dirty="0" err="1">
                <a:solidFill>
                  <a:srgbClr val="C00000"/>
                </a:solidFill>
                <a:latin typeface="Century Gothic" panose="020B0502020202020204" pitchFamily="34" charset="0"/>
              </a:rPr>
              <a:t>Tadakatsu</a:t>
            </a:r>
            <a:r>
              <a:rPr lang="en-US" dirty="0">
                <a:solidFill>
                  <a:srgbClr val="C00000"/>
                </a:solidFill>
                <a:latin typeface="Century Gothic" panose="020B0502020202020204" pitchFamily="34" charset="0"/>
              </a:rPr>
              <a:t> </a:t>
            </a:r>
            <a:r>
              <a:rPr lang="en-US" dirty="0">
                <a:latin typeface="Century Gothic" panose="020B0502020202020204" pitchFamily="34" charset="0"/>
              </a:rPr>
              <a:t>moved to the city of </a:t>
            </a:r>
            <a:r>
              <a:rPr lang="en-US" dirty="0">
                <a:solidFill>
                  <a:srgbClr val="C00000"/>
                </a:solidFill>
                <a:latin typeface="Century Gothic" panose="020B0502020202020204" pitchFamily="34" charset="0"/>
              </a:rPr>
              <a:t>Chicago </a:t>
            </a:r>
            <a:r>
              <a:rPr lang="en-US" dirty="0">
                <a:latin typeface="Century Gothic" panose="020B0502020202020204" pitchFamily="34" charset="0"/>
              </a:rPr>
              <a:t>in </a:t>
            </a:r>
            <a:r>
              <a:rPr lang="en-US" dirty="0">
                <a:solidFill>
                  <a:srgbClr val="C00000"/>
                </a:solidFill>
                <a:latin typeface="Century Gothic" panose="020B0502020202020204" pitchFamily="34" charset="0"/>
              </a:rPr>
              <a:t>1881</a:t>
            </a:r>
            <a:r>
              <a:rPr lang="en-US" dirty="0">
                <a:latin typeface="Century Gothic" panose="020B0502020202020204" pitchFamily="34" charset="0"/>
              </a:rPr>
              <a:t>.</a:t>
            </a:r>
          </a:p>
        </p:txBody>
      </p:sp>
      <p:cxnSp>
        <p:nvCxnSpPr>
          <p:cNvPr id="8" name="Straight Arrow Connector 7">
            <a:extLst>
              <a:ext uri="{FF2B5EF4-FFF2-40B4-BE49-F238E27FC236}">
                <a16:creationId xmlns="" xmlns:a16="http://schemas.microsoft.com/office/drawing/2014/main" id="{A1A42235-1B83-49DB-9DDC-4140ECE4DD45}"/>
              </a:ext>
            </a:extLst>
          </p:cNvPr>
          <p:cNvCxnSpPr>
            <a:cxnSpLocks/>
          </p:cNvCxnSpPr>
          <p:nvPr/>
        </p:nvCxnSpPr>
        <p:spPr bwMode="auto">
          <a:xfrm>
            <a:off x="4685217" y="2107455"/>
            <a:ext cx="0" cy="780246"/>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E47D3295-A65A-4771-9B2A-5B00332D198F}"/>
              </a:ext>
            </a:extLst>
          </p:cNvPr>
          <p:cNvSpPr txBox="1"/>
          <p:nvPr/>
        </p:nvSpPr>
        <p:spPr>
          <a:xfrm>
            <a:off x="4788291" y="2274942"/>
            <a:ext cx="3618321" cy="338554"/>
          </a:xfrm>
          <a:prstGeom prst="rect">
            <a:avLst/>
          </a:prstGeom>
          <a:noFill/>
        </p:spPr>
        <p:txBody>
          <a:bodyPr wrap="square" rtlCol="0">
            <a:spAutoFit/>
          </a:bodyPr>
          <a:lstStyle/>
          <a:p>
            <a:r>
              <a:rPr lang="en-US" sz="1600" dirty="0"/>
              <a:t>Have </a:t>
            </a:r>
            <a:r>
              <a:rPr lang="en-US" sz="1600" dirty="0" err="1"/>
              <a:t>crowdworkers</a:t>
            </a:r>
            <a:r>
              <a:rPr lang="en-US" sz="1600" dirty="0"/>
              <a:t> fix errors</a:t>
            </a:r>
          </a:p>
        </p:txBody>
      </p:sp>
      <p:sp>
        <p:nvSpPr>
          <p:cNvPr id="10" name="TextBox 9">
            <a:extLst>
              <a:ext uri="{FF2B5EF4-FFF2-40B4-BE49-F238E27FC236}">
                <a16:creationId xmlns="" xmlns:a16="http://schemas.microsoft.com/office/drawing/2014/main" id="{E58614C3-D173-457E-9873-454F64F5AC34}"/>
              </a:ext>
            </a:extLst>
          </p:cNvPr>
          <p:cNvSpPr txBox="1"/>
          <p:nvPr/>
        </p:nvSpPr>
        <p:spPr>
          <a:xfrm>
            <a:off x="963822" y="3456982"/>
            <a:ext cx="7648938" cy="461665"/>
          </a:xfrm>
          <a:prstGeom prst="rect">
            <a:avLst/>
          </a:prstGeom>
          <a:noFill/>
        </p:spPr>
        <p:txBody>
          <a:bodyPr wrap="square" rtlCol="0">
            <a:spAutoFit/>
          </a:bodyPr>
          <a:lstStyle/>
          <a:p>
            <a:pPr algn="ctr"/>
            <a:r>
              <a:rPr lang="en-US" dirty="0" err="1">
                <a:solidFill>
                  <a:srgbClr val="C00000"/>
                </a:solidFill>
                <a:latin typeface="Century Gothic" panose="020B0502020202020204" pitchFamily="34" charset="0"/>
              </a:rPr>
              <a:t>Tadakatsu</a:t>
            </a:r>
            <a:r>
              <a:rPr lang="en-US" dirty="0">
                <a:solidFill>
                  <a:srgbClr val="C00000"/>
                </a:solidFill>
                <a:latin typeface="Century Gothic" panose="020B0502020202020204" pitchFamily="34" charset="0"/>
              </a:rPr>
              <a:t> </a:t>
            </a:r>
            <a:r>
              <a:rPr lang="en-US" dirty="0">
                <a:latin typeface="Century Gothic" panose="020B0502020202020204" pitchFamily="34" charset="0"/>
              </a:rPr>
              <a:t>moved to </a:t>
            </a:r>
            <a:r>
              <a:rPr lang="en-US" dirty="0">
                <a:solidFill>
                  <a:srgbClr val="C00000"/>
                </a:solidFill>
                <a:latin typeface="Century Gothic" panose="020B0502020202020204" pitchFamily="34" charset="0"/>
              </a:rPr>
              <a:t>Chicago </a:t>
            </a:r>
            <a:r>
              <a:rPr lang="en-US" dirty="0">
                <a:latin typeface="Century Gothic" panose="020B0502020202020204" pitchFamily="34" charset="0"/>
              </a:rPr>
              <a:t>in </a:t>
            </a:r>
            <a:r>
              <a:rPr lang="en-US" dirty="0">
                <a:solidFill>
                  <a:srgbClr val="C00000"/>
                </a:solidFill>
                <a:latin typeface="Century Gothic" panose="020B0502020202020204" pitchFamily="34" charset="0"/>
              </a:rPr>
              <a:t>1881</a:t>
            </a:r>
            <a:r>
              <a:rPr lang="en-US" dirty="0">
                <a:latin typeface="Century Gothic" panose="020B0502020202020204" pitchFamily="34" charset="0"/>
              </a:rPr>
              <a:t>.</a:t>
            </a:r>
          </a:p>
        </p:txBody>
      </p:sp>
      <p:sp>
        <p:nvSpPr>
          <p:cNvPr id="11" name="TextBox 10">
            <a:extLst>
              <a:ext uri="{FF2B5EF4-FFF2-40B4-BE49-F238E27FC236}">
                <a16:creationId xmlns="" xmlns:a16="http://schemas.microsoft.com/office/drawing/2014/main" id="{E58614C3-D173-457E-9873-454F64F5AC34}"/>
              </a:ext>
            </a:extLst>
          </p:cNvPr>
          <p:cNvSpPr txBox="1"/>
          <p:nvPr/>
        </p:nvSpPr>
        <p:spPr>
          <a:xfrm>
            <a:off x="963822" y="4026086"/>
            <a:ext cx="7648938" cy="461665"/>
          </a:xfrm>
          <a:prstGeom prst="rect">
            <a:avLst/>
          </a:prstGeom>
          <a:noFill/>
        </p:spPr>
        <p:txBody>
          <a:bodyPr wrap="square" rtlCol="0">
            <a:spAutoFit/>
          </a:bodyPr>
          <a:lstStyle/>
          <a:p>
            <a:pPr algn="ctr"/>
            <a:r>
              <a:rPr lang="en-US" dirty="0">
                <a:latin typeface="Century Gothic" panose="020B0502020202020204" pitchFamily="34" charset="0"/>
              </a:rPr>
              <a:t>In</a:t>
            </a:r>
            <a:r>
              <a:rPr lang="en-US" dirty="0">
                <a:solidFill>
                  <a:schemeClr val="accent1"/>
                </a:solidFill>
                <a:latin typeface="Century Gothic" panose="020B0502020202020204" pitchFamily="34" charset="0"/>
              </a:rPr>
              <a:t> </a:t>
            </a:r>
            <a:r>
              <a:rPr lang="en-US" dirty="0">
                <a:solidFill>
                  <a:srgbClr val="C00000"/>
                </a:solidFill>
                <a:latin typeface="Century Gothic" panose="020B0502020202020204" pitchFamily="34" charset="0"/>
              </a:rPr>
              <a:t>1881</a:t>
            </a:r>
            <a:r>
              <a:rPr lang="en-US" dirty="0">
                <a:latin typeface="Century Gothic" panose="020B0502020202020204" pitchFamily="34" charset="0"/>
              </a:rPr>
              <a:t>,</a:t>
            </a:r>
            <a:r>
              <a:rPr lang="en-US" dirty="0">
                <a:solidFill>
                  <a:schemeClr val="accent1"/>
                </a:solidFill>
                <a:latin typeface="Century Gothic" panose="020B0502020202020204" pitchFamily="34" charset="0"/>
              </a:rPr>
              <a:t> </a:t>
            </a:r>
            <a:r>
              <a:rPr lang="en-US" dirty="0" err="1">
                <a:solidFill>
                  <a:srgbClr val="C00000"/>
                </a:solidFill>
                <a:latin typeface="Century Gothic" panose="020B0502020202020204" pitchFamily="34" charset="0"/>
              </a:rPr>
              <a:t>Tadakatsu</a:t>
            </a:r>
            <a:r>
              <a:rPr lang="en-US" dirty="0">
                <a:solidFill>
                  <a:srgbClr val="C00000"/>
                </a:solidFill>
                <a:latin typeface="Century Gothic" panose="020B0502020202020204" pitchFamily="34" charset="0"/>
              </a:rPr>
              <a:t> </a:t>
            </a:r>
            <a:r>
              <a:rPr lang="en-US" dirty="0">
                <a:latin typeface="Century Gothic" panose="020B0502020202020204" pitchFamily="34" charset="0"/>
              </a:rPr>
              <a:t>moved to the city of </a:t>
            </a:r>
            <a:r>
              <a:rPr lang="en-US" dirty="0">
                <a:solidFill>
                  <a:srgbClr val="C00000"/>
                </a:solidFill>
                <a:latin typeface="Century Gothic" panose="020B0502020202020204" pitchFamily="34" charset="0"/>
              </a:rPr>
              <a:t>Chicago</a:t>
            </a:r>
            <a:r>
              <a:rPr lang="en-US" dirty="0">
                <a:latin typeface="Century Gothic" panose="020B0502020202020204" pitchFamily="34" charset="0"/>
              </a:rPr>
              <a:t>.</a:t>
            </a:r>
          </a:p>
        </p:txBody>
      </p:sp>
      <p:sp>
        <p:nvSpPr>
          <p:cNvPr id="12" name="TextBox 11"/>
          <p:cNvSpPr txBox="1"/>
          <p:nvPr/>
        </p:nvSpPr>
        <p:spPr>
          <a:xfrm>
            <a:off x="1081371" y="5093435"/>
            <a:ext cx="7187406" cy="461665"/>
          </a:xfrm>
          <a:prstGeom prst="rect">
            <a:avLst/>
          </a:prstGeom>
          <a:noFill/>
        </p:spPr>
        <p:txBody>
          <a:bodyPr wrap="square" rtlCol="0">
            <a:spAutoFit/>
          </a:bodyPr>
          <a:lstStyle/>
          <a:p>
            <a:pPr algn="ctr"/>
            <a:r>
              <a:rPr lang="en-US" b="1" dirty="0" smtClean="0">
                <a:latin typeface="Century Gothic" panose="020B0502020202020204" pitchFamily="34" charset="0"/>
              </a:rPr>
              <a:t>Model failed if distracted by any of these</a:t>
            </a:r>
            <a:endParaRPr lang="en-US" b="1" dirty="0">
              <a:latin typeface="Century Gothic" panose="020B0502020202020204" pitchFamily="34"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71436" t="66409"/>
          <a:stretch/>
        </p:blipFill>
        <p:spPr>
          <a:xfrm>
            <a:off x="540903" y="2798011"/>
            <a:ext cx="450544" cy="626091"/>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38034" t="66409" r="29392"/>
          <a:stretch/>
        </p:blipFill>
        <p:spPr>
          <a:xfrm>
            <a:off x="1392604" y="3374768"/>
            <a:ext cx="513805" cy="626091"/>
          </a:xfrm>
          <a:prstGeom prst="rect">
            <a:avLst/>
          </a:prstGeom>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66409" r="61690"/>
          <a:stretch/>
        </p:blipFill>
        <p:spPr>
          <a:xfrm>
            <a:off x="436579" y="3943872"/>
            <a:ext cx="604282" cy="626091"/>
          </a:xfrm>
          <a:prstGeom prst="rect">
            <a:avLst/>
          </a:prstGeom>
        </p:spPr>
      </p:pic>
    </p:spTree>
    <p:extLst>
      <p:ext uri="{BB962C8B-B14F-4D97-AF65-F5344CB8AC3E}">
        <p14:creationId xmlns:p14="http://schemas.microsoft.com/office/powerpoint/2010/main" val="14115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21C9D9-6EEF-4406-98FC-319FD83F2891}"/>
              </a:ext>
            </a:extLst>
          </p:cNvPr>
          <p:cNvSpPr>
            <a:spLocks noGrp="1"/>
          </p:cNvSpPr>
          <p:nvPr>
            <p:ph type="title"/>
          </p:nvPr>
        </p:nvSpPr>
        <p:spPr/>
        <p:txBody>
          <a:bodyPr/>
          <a:lstStyle/>
          <a:p>
            <a:r>
              <a:rPr lang="en-US" dirty="0"/>
              <a:t>Results (4 </a:t>
            </a:r>
            <a:r>
              <a:rPr lang="en-US" dirty="0" smtClean="0"/>
              <a:t>“dev” systems</a:t>
            </a:r>
            <a:r>
              <a:rPr lang="en-US" dirty="0"/>
              <a:t>)</a:t>
            </a:r>
          </a:p>
        </p:txBody>
      </p:sp>
      <p:sp>
        <p:nvSpPr>
          <p:cNvPr id="4" name="Slide Number Placeholder 3">
            <a:extLst>
              <a:ext uri="{FF2B5EF4-FFF2-40B4-BE49-F238E27FC236}">
                <a16:creationId xmlns="" xmlns:a16="http://schemas.microsoft.com/office/drawing/2014/main" id="{88ABB038-E0C6-4D7D-B882-AC84FA0CF625}"/>
              </a:ext>
            </a:extLst>
          </p:cNvPr>
          <p:cNvSpPr>
            <a:spLocks noGrp="1"/>
          </p:cNvSpPr>
          <p:nvPr>
            <p:ph type="sldNum" sz="quarter" idx="12"/>
          </p:nvPr>
        </p:nvSpPr>
        <p:spPr/>
        <p:txBody>
          <a:bodyPr/>
          <a:lstStyle/>
          <a:p>
            <a:pPr>
              <a:defRPr/>
            </a:pPr>
            <a:fld id="{0490CB10-012C-5540-8C5A-ACE982847933}" type="slidenum">
              <a:rPr lang="en-US" smtClean="0"/>
              <a:pPr>
                <a:defRPr/>
              </a:pPr>
              <a:t>19</a:t>
            </a:fld>
            <a:endParaRPr lang="en-US"/>
          </a:p>
        </p:txBody>
      </p:sp>
      <p:graphicFrame>
        <p:nvGraphicFramePr>
          <p:cNvPr id="6" name="Table 5">
            <a:extLst>
              <a:ext uri="{FF2B5EF4-FFF2-40B4-BE49-F238E27FC236}">
                <a16:creationId xmlns="" xmlns:a16="http://schemas.microsoft.com/office/drawing/2014/main" id="{C5097366-34E8-44AF-9CBA-9EE1F2C4238C}"/>
              </a:ext>
            </a:extLst>
          </p:cNvPr>
          <p:cNvGraphicFramePr>
            <a:graphicFrameLocks noGrp="1"/>
          </p:cNvGraphicFramePr>
          <p:nvPr>
            <p:extLst>
              <p:ext uri="{D42A27DB-BD31-4B8C-83A1-F6EECF244321}">
                <p14:modId xmlns:p14="http://schemas.microsoft.com/office/powerpoint/2010/main" val="3129668127"/>
              </p:ext>
            </p:extLst>
          </p:nvPr>
        </p:nvGraphicFramePr>
        <p:xfrm>
          <a:off x="589725" y="1541020"/>
          <a:ext cx="7964550" cy="2011680"/>
        </p:xfrm>
        <a:graphic>
          <a:graphicData uri="http://schemas.openxmlformats.org/drawingml/2006/table">
            <a:tbl>
              <a:tblPr firstRow="1" bandRow="1">
                <a:tableStyleId>{6E25E649-3F16-4E02-A733-19D2CDBF48F0}</a:tableStyleId>
              </a:tblPr>
              <a:tblGrid>
                <a:gridCol w="4412361">
                  <a:extLst>
                    <a:ext uri="{9D8B030D-6E8A-4147-A177-3AD203B41FA5}">
                      <a16:colId xmlns="" xmlns:a16="http://schemas.microsoft.com/office/drawing/2014/main" val="2932526435"/>
                    </a:ext>
                  </a:extLst>
                </a:gridCol>
                <a:gridCol w="1009967">
                  <a:extLst>
                    <a:ext uri="{9D8B030D-6E8A-4147-A177-3AD203B41FA5}">
                      <a16:colId xmlns="" xmlns:a16="http://schemas.microsoft.com/office/drawing/2014/main" val="3129365870"/>
                    </a:ext>
                  </a:extLst>
                </a:gridCol>
                <a:gridCol w="1468755">
                  <a:extLst>
                    <a:ext uri="{9D8B030D-6E8A-4147-A177-3AD203B41FA5}">
                      <a16:colId xmlns="" xmlns:a16="http://schemas.microsoft.com/office/drawing/2014/main" val="3440514393"/>
                    </a:ext>
                  </a:extLst>
                </a:gridCol>
                <a:gridCol w="1073467">
                  <a:extLst>
                    <a:ext uri="{9D8B030D-6E8A-4147-A177-3AD203B41FA5}">
                      <a16:colId xmlns="" xmlns:a16="http://schemas.microsoft.com/office/drawing/2014/main" val="2230074123"/>
                    </a:ext>
                  </a:extLst>
                </a:gridCol>
              </a:tblGrid>
              <a:tr h="247187">
                <a:tc>
                  <a:txBody>
                    <a:bodyPr/>
                    <a:lstStyle/>
                    <a:p>
                      <a:pPr algn="ctr"/>
                      <a:r>
                        <a:rPr lang="en-US" sz="1600" dirty="0"/>
                        <a:t>System</a:t>
                      </a:r>
                    </a:p>
                  </a:txBody>
                  <a:tcPr/>
                </a:tc>
                <a:tc>
                  <a:txBody>
                    <a:bodyPr/>
                    <a:lstStyle/>
                    <a:p>
                      <a:pPr algn="ctr"/>
                      <a:r>
                        <a:rPr lang="en-US" sz="1600" dirty="0"/>
                        <a:t>Original</a:t>
                      </a:r>
                    </a:p>
                  </a:txBody>
                  <a:tcPr/>
                </a:tc>
                <a:tc>
                  <a:txBody>
                    <a:bodyPr/>
                    <a:lstStyle/>
                    <a:p>
                      <a:pPr algn="ctr"/>
                      <a:r>
                        <a:rPr lang="en-US" sz="1600" dirty="0" err="1"/>
                        <a:t>AddOneSent</a:t>
                      </a:r>
                      <a:endParaRPr lang="en-US" sz="1600" dirty="0"/>
                    </a:p>
                  </a:txBody>
                  <a:tcPr/>
                </a:tc>
                <a:tc>
                  <a:txBody>
                    <a:bodyPr/>
                    <a:lstStyle/>
                    <a:p>
                      <a:pPr algn="ctr"/>
                      <a:r>
                        <a:rPr lang="en-US" sz="1600" dirty="0" err="1"/>
                        <a:t>AddSent</a:t>
                      </a:r>
                      <a:endParaRPr lang="en-US" sz="1600" dirty="0"/>
                    </a:p>
                  </a:txBody>
                  <a:tcPr/>
                </a:tc>
                <a:extLst>
                  <a:ext uri="{0D108BD9-81ED-4DB2-BD59-A6C34878D82A}">
                    <a16:rowId xmlns="" xmlns:a16="http://schemas.microsoft.com/office/drawing/2014/main" val="1379401512"/>
                  </a:ext>
                </a:extLst>
              </a:tr>
              <a:tr h="191970">
                <a:tc>
                  <a:txBody>
                    <a:bodyPr/>
                    <a:lstStyle/>
                    <a:p>
                      <a:r>
                        <a:rPr lang="en-US" sz="1600" dirty="0" err="1"/>
                        <a:t>BiDAF</a:t>
                      </a:r>
                      <a:r>
                        <a:rPr lang="en-US" sz="1600" dirty="0"/>
                        <a:t>, ensemble (</a:t>
                      </a:r>
                      <a:r>
                        <a:rPr lang="en-US" sz="1600" dirty="0" err="1"/>
                        <a:t>Seo</a:t>
                      </a:r>
                      <a:r>
                        <a:rPr lang="en-US" sz="1600" dirty="0"/>
                        <a:t> et al., 2016)</a:t>
                      </a:r>
                    </a:p>
                  </a:txBody>
                  <a:tcPr/>
                </a:tc>
                <a:tc>
                  <a:txBody>
                    <a:bodyPr/>
                    <a:lstStyle/>
                    <a:p>
                      <a:pPr algn="ctr"/>
                      <a:r>
                        <a:rPr lang="en-US" sz="1600" dirty="0"/>
                        <a:t>80.0</a:t>
                      </a:r>
                    </a:p>
                  </a:txBody>
                  <a:tcPr/>
                </a:tc>
                <a:tc>
                  <a:txBody>
                    <a:bodyPr/>
                    <a:lstStyle/>
                    <a:p>
                      <a:pPr algn="ctr"/>
                      <a:r>
                        <a:rPr lang="en-US" sz="1600" dirty="0"/>
                        <a:t>46.9</a:t>
                      </a:r>
                      <a:endParaRPr lang="en-US" sz="1600" b="0" dirty="0"/>
                    </a:p>
                  </a:txBody>
                  <a:tcPr/>
                </a:tc>
                <a:tc>
                  <a:txBody>
                    <a:bodyPr/>
                    <a:lstStyle/>
                    <a:p>
                      <a:pPr algn="ctr"/>
                      <a:r>
                        <a:rPr lang="en-US" sz="1600" b="1" dirty="0"/>
                        <a:t>34.2</a:t>
                      </a:r>
                    </a:p>
                  </a:txBody>
                  <a:tcPr/>
                </a:tc>
                <a:extLst>
                  <a:ext uri="{0D108BD9-81ED-4DB2-BD59-A6C34878D82A}">
                    <a16:rowId xmlns="" xmlns:a16="http://schemas.microsoft.com/office/drawing/2014/main" val="303738452"/>
                  </a:ext>
                </a:extLst>
              </a:tr>
              <a:tr h="191970">
                <a:tc>
                  <a:txBody>
                    <a:bodyPr/>
                    <a:lstStyle/>
                    <a:p>
                      <a:r>
                        <a:rPr lang="en-US" sz="1600" dirty="0" err="1"/>
                        <a:t>BiDAF</a:t>
                      </a:r>
                      <a:r>
                        <a:rPr lang="en-US" sz="1600" dirty="0"/>
                        <a:t>, single (</a:t>
                      </a:r>
                      <a:r>
                        <a:rPr lang="en-US" sz="1600" dirty="0" err="1"/>
                        <a:t>Seo</a:t>
                      </a:r>
                      <a:r>
                        <a:rPr lang="en-US" sz="1600" dirty="0"/>
                        <a:t> et al., 2016)</a:t>
                      </a:r>
                    </a:p>
                  </a:txBody>
                  <a:tcPr/>
                </a:tc>
                <a:tc>
                  <a:txBody>
                    <a:bodyPr/>
                    <a:lstStyle/>
                    <a:p>
                      <a:pPr algn="ctr"/>
                      <a:r>
                        <a:rPr lang="en-US" sz="1600" dirty="0"/>
                        <a:t>75.5</a:t>
                      </a:r>
                    </a:p>
                  </a:txBody>
                  <a:tcPr/>
                </a:tc>
                <a:tc>
                  <a:txBody>
                    <a:bodyPr/>
                    <a:lstStyle/>
                    <a:p>
                      <a:pPr algn="ctr"/>
                      <a:r>
                        <a:rPr lang="en-US" sz="1600" dirty="0"/>
                        <a:t>45.7</a:t>
                      </a:r>
                    </a:p>
                  </a:txBody>
                  <a:tcPr/>
                </a:tc>
                <a:tc>
                  <a:txBody>
                    <a:bodyPr/>
                    <a:lstStyle/>
                    <a:p>
                      <a:pPr algn="ctr"/>
                      <a:r>
                        <a:rPr lang="en-US" sz="1600" b="1" dirty="0"/>
                        <a:t>34.3</a:t>
                      </a:r>
                    </a:p>
                  </a:txBody>
                  <a:tcPr/>
                </a:tc>
                <a:extLst>
                  <a:ext uri="{0D108BD9-81ED-4DB2-BD59-A6C34878D82A}">
                    <a16:rowId xmlns="" xmlns:a16="http://schemas.microsoft.com/office/drawing/2014/main" val="1453975255"/>
                  </a:ext>
                </a:extLst>
              </a:tr>
              <a:tr h="221365">
                <a:tc>
                  <a:txBody>
                    <a:bodyPr/>
                    <a:lstStyle/>
                    <a:p>
                      <a:r>
                        <a:rPr lang="en-US" sz="1600" dirty="0"/>
                        <a:t>Match-LSTM, ensemble (Wang &amp; Jiang, 2016)</a:t>
                      </a:r>
                    </a:p>
                  </a:txBody>
                  <a:tcPr/>
                </a:tc>
                <a:tc>
                  <a:txBody>
                    <a:bodyPr/>
                    <a:lstStyle/>
                    <a:p>
                      <a:pPr algn="ctr"/>
                      <a:r>
                        <a:rPr lang="en-US" sz="1600" dirty="0"/>
                        <a:t>75.4</a:t>
                      </a:r>
                    </a:p>
                  </a:txBody>
                  <a:tcPr/>
                </a:tc>
                <a:tc>
                  <a:txBody>
                    <a:bodyPr/>
                    <a:lstStyle/>
                    <a:p>
                      <a:pPr algn="ctr"/>
                      <a:r>
                        <a:rPr lang="en-US" sz="1600" dirty="0"/>
                        <a:t>41.8</a:t>
                      </a:r>
                    </a:p>
                  </a:txBody>
                  <a:tcPr/>
                </a:tc>
                <a:tc>
                  <a:txBody>
                    <a:bodyPr/>
                    <a:lstStyle/>
                    <a:p>
                      <a:pPr algn="ctr"/>
                      <a:r>
                        <a:rPr lang="en-US" sz="1600" b="1" dirty="0"/>
                        <a:t>29.4</a:t>
                      </a:r>
                    </a:p>
                  </a:txBody>
                  <a:tcPr/>
                </a:tc>
                <a:extLst>
                  <a:ext uri="{0D108BD9-81ED-4DB2-BD59-A6C34878D82A}">
                    <a16:rowId xmlns="" xmlns:a16="http://schemas.microsoft.com/office/drawing/2014/main" val="3365561209"/>
                  </a:ext>
                </a:extLst>
              </a:tr>
              <a:tr h="191970">
                <a:tc>
                  <a:txBody>
                    <a:bodyPr/>
                    <a:lstStyle/>
                    <a:p>
                      <a:r>
                        <a:rPr lang="en-US" sz="1600" dirty="0"/>
                        <a:t>Match-LSTM, single (Wang &amp; Jiang, 2016)</a:t>
                      </a:r>
                    </a:p>
                  </a:txBody>
                  <a:tcPr>
                    <a:lnB w="28575" cap="flat" cmpd="sng" algn="ctr">
                      <a:solidFill>
                        <a:schemeClr val="tx1"/>
                      </a:solidFill>
                      <a:prstDash val="solid"/>
                      <a:round/>
                      <a:headEnd type="none" w="med" len="med"/>
                      <a:tailEnd type="none" w="med" len="med"/>
                    </a:lnB>
                  </a:tcPr>
                </a:tc>
                <a:tc>
                  <a:txBody>
                    <a:bodyPr/>
                    <a:lstStyle/>
                    <a:p>
                      <a:pPr algn="ctr"/>
                      <a:r>
                        <a:rPr lang="en-US" sz="1600" dirty="0"/>
                        <a:t>71.4</a:t>
                      </a:r>
                    </a:p>
                  </a:txBody>
                  <a:tcPr>
                    <a:lnB w="28575" cap="flat" cmpd="sng" algn="ctr">
                      <a:solidFill>
                        <a:schemeClr val="tx1"/>
                      </a:solidFill>
                      <a:prstDash val="solid"/>
                      <a:round/>
                      <a:headEnd type="none" w="med" len="med"/>
                      <a:tailEnd type="none" w="med" len="med"/>
                    </a:lnB>
                  </a:tcPr>
                </a:tc>
                <a:tc>
                  <a:txBody>
                    <a:bodyPr/>
                    <a:lstStyle/>
                    <a:p>
                      <a:pPr algn="ctr"/>
                      <a:r>
                        <a:rPr lang="en-US" sz="1600" dirty="0"/>
                        <a:t>39.0</a:t>
                      </a:r>
                    </a:p>
                  </a:txBody>
                  <a:tcPr>
                    <a:lnB w="28575" cap="flat" cmpd="sng" algn="ctr">
                      <a:solidFill>
                        <a:schemeClr val="tx1"/>
                      </a:solidFill>
                      <a:prstDash val="solid"/>
                      <a:round/>
                      <a:headEnd type="none" w="med" len="med"/>
                      <a:tailEnd type="none" w="med" len="med"/>
                    </a:lnB>
                  </a:tcPr>
                </a:tc>
                <a:tc>
                  <a:txBody>
                    <a:bodyPr/>
                    <a:lstStyle/>
                    <a:p>
                      <a:pPr algn="ctr"/>
                      <a:r>
                        <a:rPr lang="en-US" sz="1600" b="1" dirty="0"/>
                        <a:t>27.3</a:t>
                      </a:r>
                    </a:p>
                  </a:txBody>
                  <a:tcP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78781470"/>
                  </a:ext>
                </a:extLst>
              </a:tr>
              <a:tr h="191970">
                <a:tc>
                  <a:txBody>
                    <a:bodyPr/>
                    <a:lstStyle/>
                    <a:p>
                      <a:r>
                        <a:rPr lang="en-US" sz="1600" dirty="0"/>
                        <a:t>Human Performance</a:t>
                      </a:r>
                    </a:p>
                  </a:txBody>
                  <a:tcPr>
                    <a:lnT w="28575" cap="flat" cmpd="sng" algn="ctr">
                      <a:solidFill>
                        <a:schemeClr val="tx1"/>
                      </a:solidFill>
                      <a:prstDash val="solid"/>
                      <a:round/>
                      <a:headEnd type="none" w="med" len="med"/>
                      <a:tailEnd type="none" w="med" len="med"/>
                    </a:lnT>
                  </a:tcPr>
                </a:tc>
                <a:tc>
                  <a:txBody>
                    <a:bodyPr/>
                    <a:lstStyle/>
                    <a:p>
                      <a:pPr algn="ctr"/>
                      <a:r>
                        <a:rPr lang="en-US" sz="1600" dirty="0"/>
                        <a:t>92.6</a:t>
                      </a:r>
                    </a:p>
                  </a:txBody>
                  <a:tcPr>
                    <a:lnT w="28575" cap="flat" cmpd="sng" algn="ctr">
                      <a:solidFill>
                        <a:schemeClr val="tx1"/>
                      </a:solidFill>
                      <a:prstDash val="solid"/>
                      <a:round/>
                      <a:headEnd type="none" w="med" len="med"/>
                      <a:tailEnd type="none" w="med" len="med"/>
                    </a:lnT>
                  </a:tcPr>
                </a:tc>
                <a:tc>
                  <a:txBody>
                    <a:bodyPr/>
                    <a:lstStyle/>
                    <a:p>
                      <a:pPr algn="ctr"/>
                      <a:r>
                        <a:rPr lang="en-US" sz="1600" dirty="0"/>
                        <a:t>89.2</a:t>
                      </a:r>
                    </a:p>
                  </a:txBody>
                  <a:tcPr>
                    <a:lnT w="28575" cap="flat" cmpd="sng" algn="ctr">
                      <a:solidFill>
                        <a:schemeClr val="tx1"/>
                      </a:solidFill>
                      <a:prstDash val="solid"/>
                      <a:round/>
                      <a:headEnd type="none" w="med" len="med"/>
                      <a:tailEnd type="none" w="med" len="med"/>
                    </a:lnT>
                  </a:tcPr>
                </a:tc>
                <a:tc>
                  <a:txBody>
                    <a:bodyPr/>
                    <a:lstStyle/>
                    <a:p>
                      <a:pPr algn="ctr"/>
                      <a:r>
                        <a:rPr lang="en-US" sz="1600" b="1" dirty="0"/>
                        <a:t>79.5</a:t>
                      </a:r>
                    </a:p>
                  </a:txBody>
                  <a:tcP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5"/>
                  </a:ext>
                </a:extLst>
              </a:tr>
            </a:tbl>
          </a:graphicData>
        </a:graphic>
      </p:graphicFrame>
      <p:sp>
        <p:nvSpPr>
          <p:cNvPr id="3" name="Oval 2"/>
          <p:cNvSpPr/>
          <p:nvPr/>
        </p:nvSpPr>
        <p:spPr bwMode="auto">
          <a:xfrm>
            <a:off x="7593874" y="3230880"/>
            <a:ext cx="853440" cy="32182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2407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2A5B0-C7E0-44E2-B9B0-FBE83A5CCEE6}"/>
              </a:ext>
            </a:extLst>
          </p:cNvPr>
          <p:cNvSpPr>
            <a:spLocks noGrp="1"/>
          </p:cNvSpPr>
          <p:nvPr>
            <p:ph type="title"/>
          </p:nvPr>
        </p:nvSpPr>
        <p:spPr/>
        <p:txBody>
          <a:bodyPr/>
          <a:lstStyle/>
          <a:p>
            <a:r>
              <a:rPr lang="en-US" dirty="0"/>
              <a:t>Reading Comprehension Task</a:t>
            </a:r>
          </a:p>
        </p:txBody>
      </p:sp>
      <p:sp>
        <p:nvSpPr>
          <p:cNvPr id="3" name="Content Placeholder 2">
            <a:extLst>
              <a:ext uri="{FF2B5EF4-FFF2-40B4-BE49-F238E27FC236}">
                <a16:creationId xmlns="" xmlns:a16="http://schemas.microsoft.com/office/drawing/2014/main" id="{A60F2CCD-95B3-43FF-AC17-F27672E92FC0}"/>
              </a:ext>
            </a:extLst>
          </p:cNvPr>
          <p:cNvSpPr>
            <a:spLocks noGrp="1"/>
          </p:cNvSpPr>
          <p:nvPr>
            <p:ph idx="1"/>
          </p:nvPr>
        </p:nvSpPr>
        <p:spPr>
          <a:xfrm>
            <a:off x="467544" y="1484784"/>
            <a:ext cx="8280920" cy="4793468"/>
          </a:xfrm>
        </p:spPr>
        <p:txBody>
          <a:bodyPr/>
          <a:lstStyle/>
          <a:p>
            <a:pPr marL="0" indent="0">
              <a:buNone/>
            </a:pPr>
            <a:r>
              <a:rPr lang="en-US" sz="2400" dirty="0"/>
              <a:t>Question: </a:t>
            </a:r>
            <a:r>
              <a:rPr lang="en-US" sz="2400" i="1" dirty="0"/>
              <a:t>“The number of new Huguenot colonists declined after what year?”</a:t>
            </a:r>
          </a:p>
          <a:p>
            <a:pPr marL="0" indent="0">
              <a:buNone/>
            </a:pPr>
            <a:r>
              <a:rPr lang="en-US" sz="2400" dirty="0"/>
              <a:t>Paragraph: </a:t>
            </a:r>
            <a:r>
              <a:rPr lang="en-US" sz="2400" i="1" dirty="0">
                <a:solidFill>
                  <a:srgbClr val="0070C0"/>
                </a:solidFill>
              </a:rPr>
              <a:t>“The largest portion of the Huguenots to settle in the Cape arrived between 1688 and 1689…but quite a few arrived as late as </a:t>
            </a:r>
            <a:r>
              <a:rPr lang="en-US" sz="2400" b="1" i="1" dirty="0">
                <a:solidFill>
                  <a:srgbClr val="0070C0"/>
                </a:solidFill>
              </a:rPr>
              <a:t>1700</a:t>
            </a:r>
            <a:r>
              <a:rPr lang="en-US" sz="2400" i="1" dirty="0">
                <a:solidFill>
                  <a:srgbClr val="0070C0"/>
                </a:solidFill>
              </a:rPr>
              <a:t>; thereafter, the numbers declined…”</a:t>
            </a:r>
          </a:p>
          <a:p>
            <a:pPr marL="0" indent="0">
              <a:buNone/>
            </a:pPr>
            <a:r>
              <a:rPr lang="en-US" sz="2400" dirty="0"/>
              <a:t>Correct Answer: </a:t>
            </a:r>
            <a:r>
              <a:rPr lang="en-US" sz="2400" i="1" dirty="0">
                <a:solidFill>
                  <a:srgbClr val="0070C0"/>
                </a:solidFill>
              </a:rPr>
              <a:t>“</a:t>
            </a:r>
            <a:r>
              <a:rPr lang="en-US" sz="2400" b="1" i="1" dirty="0">
                <a:solidFill>
                  <a:srgbClr val="0070C0"/>
                </a:solidFill>
              </a:rPr>
              <a:t>1700</a:t>
            </a:r>
            <a:r>
              <a:rPr lang="en-US" sz="2400" i="1" dirty="0">
                <a:solidFill>
                  <a:srgbClr val="0070C0"/>
                </a:solidFill>
              </a:rPr>
              <a:t>”</a:t>
            </a:r>
          </a:p>
          <a:p>
            <a:pPr marL="0" indent="0">
              <a:buNone/>
            </a:pPr>
            <a:endParaRPr lang="en-US" sz="2400" i="1" dirty="0">
              <a:solidFill>
                <a:srgbClr val="0070C0"/>
              </a:solidFill>
            </a:endParaRPr>
          </a:p>
          <a:p>
            <a:pPr marL="0" indent="0">
              <a:buNone/>
            </a:pPr>
            <a:endParaRPr lang="en-US" sz="2400" i="1" dirty="0">
              <a:solidFill>
                <a:srgbClr val="0070C0"/>
              </a:solidFill>
            </a:endParaRPr>
          </a:p>
        </p:txBody>
      </p:sp>
      <p:sp>
        <p:nvSpPr>
          <p:cNvPr id="4" name="Slide Number Placeholder 3">
            <a:extLst>
              <a:ext uri="{FF2B5EF4-FFF2-40B4-BE49-F238E27FC236}">
                <a16:creationId xmlns="" xmlns:a16="http://schemas.microsoft.com/office/drawing/2014/main" id="{3D3B34DB-3874-43A2-89F1-A1821C7FAFE8}"/>
              </a:ext>
            </a:extLst>
          </p:cNvPr>
          <p:cNvSpPr>
            <a:spLocks noGrp="1"/>
          </p:cNvSpPr>
          <p:nvPr>
            <p:ph type="sldNum" sz="quarter" idx="12"/>
          </p:nvPr>
        </p:nvSpPr>
        <p:spPr/>
        <p:txBody>
          <a:bodyPr/>
          <a:lstStyle/>
          <a:p>
            <a:pPr>
              <a:defRPr/>
            </a:pPr>
            <a:fld id="{0490CB10-012C-5540-8C5A-ACE982847933}" type="slidenum">
              <a:rPr lang="en-US" smtClean="0"/>
              <a:pPr>
                <a:defRPr/>
              </a:pPr>
              <a:t>2</a:t>
            </a:fld>
            <a:endParaRPr lang="en-US"/>
          </a:p>
        </p:txBody>
      </p:sp>
      <p:sp>
        <p:nvSpPr>
          <p:cNvPr id="5" name="TextBox 4">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Stanford Question Answering Dataset (</a:t>
            </a:r>
            <a:r>
              <a:rPr lang="en-US" sz="1600" dirty="0" err="1">
                <a:latin typeface="Century Gothic" panose="020B0502020202020204" pitchFamily="34" charset="0"/>
              </a:rPr>
              <a:t>Rajpurkar</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88832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on </a:t>
            </a:r>
            <a:r>
              <a:rPr lang="en-US" dirty="0" err="1" smtClean="0"/>
              <a:t>AddSent</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20</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383" y="2273657"/>
            <a:ext cx="1503924" cy="1503924"/>
          </a:xfrm>
          <a:prstGeom prst="rect">
            <a:avLst/>
          </a:prstGeom>
        </p:spPr>
      </p:pic>
      <p:sp>
        <p:nvSpPr>
          <p:cNvPr id="14" name="TextBox 13"/>
          <p:cNvSpPr txBox="1"/>
          <p:nvPr/>
        </p:nvSpPr>
        <p:spPr>
          <a:xfrm>
            <a:off x="4069173" y="3837410"/>
            <a:ext cx="931273" cy="338554"/>
          </a:xfrm>
          <a:prstGeom prst="rect">
            <a:avLst/>
          </a:prstGeom>
          <a:noFill/>
        </p:spPr>
        <p:txBody>
          <a:bodyPr wrap="square" rtlCol="0">
            <a:spAutoFit/>
          </a:bodyPr>
          <a:lstStyle/>
          <a:p>
            <a:pPr algn="ctr"/>
            <a:r>
              <a:rPr lang="en-US" sz="1600" dirty="0" smtClean="0">
                <a:latin typeface="Century Gothic" panose="020B0502020202020204" pitchFamily="34" charset="0"/>
              </a:rPr>
              <a:t>Model</a:t>
            </a:r>
          </a:p>
        </p:txBody>
      </p:sp>
      <p:cxnSp>
        <p:nvCxnSpPr>
          <p:cNvPr id="17" name="Straight Arrow Connector 16"/>
          <p:cNvCxnSpPr/>
          <p:nvPr/>
        </p:nvCxnSpPr>
        <p:spPr bwMode="auto">
          <a:xfrm>
            <a:off x="285644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bwMode="auto">
          <a:xfrm>
            <a:off x="7373670" y="2595938"/>
            <a:ext cx="1142296" cy="139337"/>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Rectangle 23"/>
          <p:cNvSpPr/>
          <p:nvPr/>
        </p:nvSpPr>
        <p:spPr bwMode="auto">
          <a:xfrm>
            <a:off x="7368229" y="2830075"/>
            <a:ext cx="323690" cy="141591"/>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Rectangle 24"/>
          <p:cNvSpPr/>
          <p:nvPr/>
        </p:nvSpPr>
        <p:spPr bwMode="auto">
          <a:xfrm>
            <a:off x="7368229" y="3082987"/>
            <a:ext cx="132102" cy="153234"/>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TextBox 25">
            <a:extLst>
              <a:ext uri="{FF2B5EF4-FFF2-40B4-BE49-F238E27FC236}">
                <a16:creationId xmlns:a16="http://schemas.microsoft.com/office/drawing/2014/main" xmlns="" id="{751A9D81-A065-4A91-9FEE-FE22CCE40C76}"/>
              </a:ext>
            </a:extLst>
          </p:cNvPr>
          <p:cNvSpPr txBox="1"/>
          <p:nvPr/>
        </p:nvSpPr>
        <p:spPr>
          <a:xfrm>
            <a:off x="327116" y="1646545"/>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27" name="TextBox 26"/>
          <p:cNvSpPr txBox="1"/>
          <p:nvPr/>
        </p:nvSpPr>
        <p:spPr>
          <a:xfrm>
            <a:off x="6304660" y="2732318"/>
            <a:ext cx="1054826" cy="338554"/>
          </a:xfrm>
          <a:prstGeom prst="rect">
            <a:avLst/>
          </a:prstGeom>
          <a:noFill/>
        </p:spPr>
        <p:txBody>
          <a:bodyPr wrap="square" rtlCol="0">
            <a:spAutoFit/>
          </a:bodyPr>
          <a:lstStyle/>
          <a:p>
            <a:r>
              <a:rPr lang="en-US" sz="1600" dirty="0" err="1">
                <a:latin typeface="Century Gothic" panose="020B0502020202020204" pitchFamily="34" charset="0"/>
              </a:rPr>
              <a:t>Gospić</a:t>
            </a:r>
            <a:endParaRPr lang="en-US" sz="1600" dirty="0" smtClean="0">
              <a:latin typeface="Century Gothic" panose="020B0502020202020204" pitchFamily="34" charset="0"/>
            </a:endParaRPr>
          </a:p>
        </p:txBody>
      </p:sp>
      <p:sp>
        <p:nvSpPr>
          <p:cNvPr id="29" name="TextBox 28"/>
          <p:cNvSpPr txBox="1"/>
          <p:nvPr/>
        </p:nvSpPr>
        <p:spPr>
          <a:xfrm>
            <a:off x="6304660" y="2464781"/>
            <a:ext cx="1406434" cy="338554"/>
          </a:xfrm>
          <a:prstGeom prst="rect">
            <a:avLst/>
          </a:prstGeom>
          <a:noFill/>
        </p:spPr>
        <p:txBody>
          <a:bodyPr wrap="square" rtlCol="0">
            <a:spAutoFit/>
          </a:bodyPr>
          <a:lstStyle/>
          <a:p>
            <a:r>
              <a:rPr lang="en-US" sz="1600" dirty="0" smtClean="0">
                <a:latin typeface="Century Gothic" panose="020B0502020202020204" pitchFamily="34" charset="0"/>
              </a:rPr>
              <a:t>Prague</a:t>
            </a:r>
          </a:p>
        </p:txBody>
      </p:sp>
      <p:sp>
        <p:nvSpPr>
          <p:cNvPr id="30" name="TextBox 29"/>
          <p:cNvSpPr txBox="1"/>
          <p:nvPr/>
        </p:nvSpPr>
        <p:spPr>
          <a:xfrm>
            <a:off x="6304660" y="2990327"/>
            <a:ext cx="1054826" cy="338554"/>
          </a:xfrm>
          <a:prstGeom prst="rect">
            <a:avLst/>
          </a:prstGeom>
          <a:noFill/>
        </p:spPr>
        <p:txBody>
          <a:bodyPr wrap="square" rtlCol="0">
            <a:spAutoFit/>
          </a:bodyPr>
          <a:lstStyle/>
          <a:p>
            <a:r>
              <a:rPr lang="en-US" sz="1600" dirty="0" smtClean="0">
                <a:latin typeface="Century Gothic" panose="020B0502020202020204" pitchFamily="34" charset="0"/>
              </a:rPr>
              <a:t>Chicago</a:t>
            </a:r>
          </a:p>
        </p:txBody>
      </p:sp>
      <p:sp>
        <p:nvSpPr>
          <p:cNvPr id="31" name="TextBox 30"/>
          <p:cNvSpPr txBox="1"/>
          <p:nvPr/>
        </p:nvSpPr>
        <p:spPr>
          <a:xfrm>
            <a:off x="6313403" y="3183111"/>
            <a:ext cx="939822" cy="338554"/>
          </a:xfrm>
          <a:prstGeom prst="rect">
            <a:avLst/>
          </a:prstGeom>
          <a:noFill/>
        </p:spPr>
        <p:txBody>
          <a:bodyPr wrap="square" rtlCol="0">
            <a:spAutoFit/>
          </a:bodyPr>
          <a:lstStyle/>
          <a:p>
            <a:r>
              <a:rPr lang="en-US" sz="1600" dirty="0" smtClean="0">
                <a:latin typeface="Century Gothic" panose="020B0502020202020204" pitchFamily="34" charset="0"/>
              </a:rPr>
              <a:t>…</a:t>
            </a:r>
          </a:p>
        </p:txBody>
      </p:sp>
      <p:sp>
        <p:nvSpPr>
          <p:cNvPr id="40" name="TextBox 39"/>
          <p:cNvSpPr txBox="1"/>
          <p:nvPr/>
        </p:nvSpPr>
        <p:spPr>
          <a:xfrm>
            <a:off x="633914" y="2595938"/>
            <a:ext cx="2736786" cy="584775"/>
          </a:xfrm>
          <a:prstGeom prst="rect">
            <a:avLst/>
          </a:prstGeom>
          <a:noFill/>
        </p:spPr>
        <p:txBody>
          <a:bodyPr wrap="square" rtlCol="0">
            <a:spAutoFit/>
          </a:bodyPr>
          <a:lstStyle/>
          <a:p>
            <a:r>
              <a:rPr lang="en-US" sz="1600" dirty="0" smtClean="0">
                <a:latin typeface="Century Gothic" panose="020B0502020202020204" pitchFamily="34" charset="0"/>
              </a:rPr>
              <a:t>Adversarial</a:t>
            </a:r>
          </a:p>
          <a:p>
            <a:r>
              <a:rPr lang="en-US" sz="1600" dirty="0" smtClean="0">
                <a:latin typeface="Century Gothic" panose="020B0502020202020204" pitchFamily="34" charset="0"/>
              </a:rPr>
              <a:t>Paragraph</a:t>
            </a:r>
          </a:p>
        </p:txBody>
      </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71436" t="66409"/>
          <a:stretch/>
        </p:blipFill>
        <p:spPr>
          <a:xfrm>
            <a:off x="2273336" y="2576690"/>
            <a:ext cx="450544" cy="626091"/>
          </a:xfrm>
          <a:prstGeom prst="rect">
            <a:avLst/>
          </a:prstGeom>
        </p:spPr>
      </p:pic>
      <p:cxnSp>
        <p:nvCxnSpPr>
          <p:cNvPr id="42" name="Straight Arrow Connector 41"/>
          <p:cNvCxnSpPr/>
          <p:nvPr/>
        </p:nvCxnSpPr>
        <p:spPr bwMode="auto">
          <a:xfrm>
            <a:off x="528722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4687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on </a:t>
            </a:r>
            <a:r>
              <a:rPr lang="en-US" dirty="0" err="1" smtClean="0"/>
              <a:t>AddSent</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21</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383" y="2273657"/>
            <a:ext cx="1503924" cy="1503924"/>
          </a:xfrm>
          <a:prstGeom prst="rect">
            <a:avLst/>
          </a:prstGeom>
        </p:spPr>
      </p:pic>
      <p:sp>
        <p:nvSpPr>
          <p:cNvPr id="14" name="TextBox 13"/>
          <p:cNvSpPr txBox="1"/>
          <p:nvPr/>
        </p:nvSpPr>
        <p:spPr>
          <a:xfrm>
            <a:off x="4069173" y="3837410"/>
            <a:ext cx="931273" cy="338554"/>
          </a:xfrm>
          <a:prstGeom prst="rect">
            <a:avLst/>
          </a:prstGeom>
          <a:noFill/>
        </p:spPr>
        <p:txBody>
          <a:bodyPr wrap="square" rtlCol="0">
            <a:spAutoFit/>
          </a:bodyPr>
          <a:lstStyle/>
          <a:p>
            <a:pPr algn="ctr"/>
            <a:r>
              <a:rPr lang="en-US" sz="1600" dirty="0" smtClean="0">
                <a:latin typeface="Century Gothic" panose="020B0502020202020204" pitchFamily="34" charset="0"/>
              </a:rPr>
              <a:t>Model</a:t>
            </a:r>
          </a:p>
        </p:txBody>
      </p:sp>
      <p:cxnSp>
        <p:nvCxnSpPr>
          <p:cNvPr id="17" name="Straight Arrow Connector 16"/>
          <p:cNvCxnSpPr/>
          <p:nvPr/>
        </p:nvCxnSpPr>
        <p:spPr bwMode="auto">
          <a:xfrm>
            <a:off x="285644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bwMode="auto">
          <a:xfrm>
            <a:off x="7373670" y="2595938"/>
            <a:ext cx="1142296" cy="139337"/>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Rectangle 23"/>
          <p:cNvSpPr/>
          <p:nvPr/>
        </p:nvSpPr>
        <p:spPr bwMode="auto">
          <a:xfrm>
            <a:off x="7368229" y="2830075"/>
            <a:ext cx="323690" cy="141591"/>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Rectangle 24"/>
          <p:cNvSpPr/>
          <p:nvPr/>
        </p:nvSpPr>
        <p:spPr bwMode="auto">
          <a:xfrm>
            <a:off x="7368229" y="3082987"/>
            <a:ext cx="132102" cy="153234"/>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TextBox 25">
            <a:extLst>
              <a:ext uri="{FF2B5EF4-FFF2-40B4-BE49-F238E27FC236}">
                <a16:creationId xmlns:a16="http://schemas.microsoft.com/office/drawing/2014/main" xmlns="" id="{751A9D81-A065-4A91-9FEE-FE22CCE40C76}"/>
              </a:ext>
            </a:extLst>
          </p:cNvPr>
          <p:cNvSpPr txBox="1"/>
          <p:nvPr/>
        </p:nvSpPr>
        <p:spPr>
          <a:xfrm>
            <a:off x="327116" y="1646545"/>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27" name="TextBox 26"/>
          <p:cNvSpPr txBox="1"/>
          <p:nvPr/>
        </p:nvSpPr>
        <p:spPr>
          <a:xfrm>
            <a:off x="6304660" y="2732318"/>
            <a:ext cx="1054826" cy="338554"/>
          </a:xfrm>
          <a:prstGeom prst="rect">
            <a:avLst/>
          </a:prstGeom>
          <a:noFill/>
        </p:spPr>
        <p:txBody>
          <a:bodyPr wrap="square" rtlCol="0">
            <a:spAutoFit/>
          </a:bodyPr>
          <a:lstStyle/>
          <a:p>
            <a:r>
              <a:rPr lang="en-US" sz="1600" dirty="0" err="1">
                <a:latin typeface="Century Gothic" panose="020B0502020202020204" pitchFamily="34" charset="0"/>
              </a:rPr>
              <a:t>Gospić</a:t>
            </a:r>
            <a:endParaRPr lang="en-US" sz="1600" dirty="0" smtClean="0">
              <a:latin typeface="Century Gothic" panose="020B0502020202020204" pitchFamily="34" charset="0"/>
            </a:endParaRPr>
          </a:p>
        </p:txBody>
      </p:sp>
      <p:sp>
        <p:nvSpPr>
          <p:cNvPr id="29" name="TextBox 28"/>
          <p:cNvSpPr txBox="1"/>
          <p:nvPr/>
        </p:nvSpPr>
        <p:spPr>
          <a:xfrm>
            <a:off x="6304660" y="2464781"/>
            <a:ext cx="1406434" cy="338554"/>
          </a:xfrm>
          <a:prstGeom prst="rect">
            <a:avLst/>
          </a:prstGeom>
          <a:noFill/>
        </p:spPr>
        <p:txBody>
          <a:bodyPr wrap="square" rtlCol="0">
            <a:spAutoFit/>
          </a:bodyPr>
          <a:lstStyle/>
          <a:p>
            <a:r>
              <a:rPr lang="en-US" sz="1600" b="1" dirty="0" smtClean="0">
                <a:latin typeface="Century Gothic" panose="020B0502020202020204" pitchFamily="34" charset="0"/>
              </a:rPr>
              <a:t>Prague</a:t>
            </a:r>
          </a:p>
        </p:txBody>
      </p:sp>
      <p:sp>
        <p:nvSpPr>
          <p:cNvPr id="30" name="TextBox 29"/>
          <p:cNvSpPr txBox="1"/>
          <p:nvPr/>
        </p:nvSpPr>
        <p:spPr>
          <a:xfrm>
            <a:off x="6304660" y="2990327"/>
            <a:ext cx="1054826" cy="338554"/>
          </a:xfrm>
          <a:prstGeom prst="rect">
            <a:avLst/>
          </a:prstGeom>
          <a:noFill/>
        </p:spPr>
        <p:txBody>
          <a:bodyPr wrap="square" rtlCol="0">
            <a:spAutoFit/>
          </a:bodyPr>
          <a:lstStyle/>
          <a:p>
            <a:r>
              <a:rPr lang="en-US" sz="1600" dirty="0" smtClean="0">
                <a:latin typeface="Century Gothic" panose="020B0502020202020204" pitchFamily="34" charset="0"/>
              </a:rPr>
              <a:t>Chicago</a:t>
            </a:r>
          </a:p>
        </p:txBody>
      </p:sp>
      <p:sp>
        <p:nvSpPr>
          <p:cNvPr id="31" name="TextBox 30"/>
          <p:cNvSpPr txBox="1"/>
          <p:nvPr/>
        </p:nvSpPr>
        <p:spPr>
          <a:xfrm>
            <a:off x="6313403" y="3183111"/>
            <a:ext cx="939822" cy="338554"/>
          </a:xfrm>
          <a:prstGeom prst="rect">
            <a:avLst/>
          </a:prstGeom>
          <a:noFill/>
        </p:spPr>
        <p:txBody>
          <a:bodyPr wrap="square" rtlCol="0">
            <a:spAutoFit/>
          </a:bodyPr>
          <a:lstStyle/>
          <a:p>
            <a:r>
              <a:rPr lang="en-US" sz="1600" dirty="0" smtClean="0">
                <a:latin typeface="Century Gothic" panose="020B0502020202020204" pitchFamily="34" charset="0"/>
              </a:rPr>
              <a:t>…</a:t>
            </a:r>
          </a:p>
        </p:txBody>
      </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71436" t="66409"/>
          <a:stretch/>
        </p:blipFill>
        <p:spPr>
          <a:xfrm>
            <a:off x="2273336" y="2576690"/>
            <a:ext cx="450544" cy="626091"/>
          </a:xfrm>
          <a:prstGeom prst="rect">
            <a:avLst/>
          </a:prstGeom>
        </p:spPr>
      </p:pic>
      <p:cxnSp>
        <p:nvCxnSpPr>
          <p:cNvPr id="42" name="Straight Arrow Connector 41"/>
          <p:cNvCxnSpPr/>
          <p:nvPr/>
        </p:nvCxnSpPr>
        <p:spPr bwMode="auto">
          <a:xfrm>
            <a:off x="528722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642002" y="4694030"/>
            <a:ext cx="6093114" cy="461665"/>
          </a:xfrm>
          <a:prstGeom prst="rect">
            <a:avLst/>
          </a:prstGeom>
          <a:noFill/>
        </p:spPr>
        <p:txBody>
          <a:bodyPr wrap="square" rtlCol="0">
            <a:spAutoFit/>
          </a:bodyPr>
          <a:lstStyle/>
          <a:p>
            <a:pPr algn="ctr"/>
            <a:r>
              <a:rPr lang="en-US" b="1" dirty="0" smtClean="0">
                <a:latin typeface="Century Gothic" panose="020B0502020202020204" pitchFamily="34" charset="0"/>
              </a:rPr>
              <a:t>Deterministically choose </a:t>
            </a:r>
            <a:r>
              <a:rPr lang="en-US" b="1" dirty="0" err="1" smtClean="0">
                <a:latin typeface="Century Gothic" panose="020B0502020202020204" pitchFamily="34" charset="0"/>
              </a:rPr>
              <a:t>argmax</a:t>
            </a:r>
            <a:endParaRPr lang="en-US" b="1" dirty="0" smtClean="0">
              <a:latin typeface="Century Gothic" panose="020B0502020202020204" pitchFamily="34" charset="0"/>
            </a:endParaRPr>
          </a:p>
        </p:txBody>
      </p:sp>
      <p:sp>
        <p:nvSpPr>
          <p:cNvPr id="19" name="TextBox 18"/>
          <p:cNvSpPr txBox="1"/>
          <p:nvPr/>
        </p:nvSpPr>
        <p:spPr>
          <a:xfrm>
            <a:off x="633914" y="2595938"/>
            <a:ext cx="2736786" cy="584775"/>
          </a:xfrm>
          <a:prstGeom prst="rect">
            <a:avLst/>
          </a:prstGeom>
          <a:noFill/>
        </p:spPr>
        <p:txBody>
          <a:bodyPr wrap="square" rtlCol="0">
            <a:spAutoFit/>
          </a:bodyPr>
          <a:lstStyle/>
          <a:p>
            <a:r>
              <a:rPr lang="en-US" sz="1600" dirty="0" smtClean="0">
                <a:latin typeface="Century Gothic" panose="020B0502020202020204" pitchFamily="34" charset="0"/>
              </a:rPr>
              <a:t>Adversarial</a:t>
            </a:r>
          </a:p>
          <a:p>
            <a:r>
              <a:rPr lang="en-US" sz="1600" dirty="0" smtClean="0">
                <a:latin typeface="Century Gothic" panose="020B0502020202020204" pitchFamily="34" charset="0"/>
              </a:rPr>
              <a:t>Paragraph</a:t>
            </a:r>
          </a:p>
        </p:txBody>
      </p:sp>
    </p:spTree>
    <p:extLst>
      <p:ext uri="{BB962C8B-B14F-4D97-AF65-F5344CB8AC3E}">
        <p14:creationId xmlns:p14="http://schemas.microsoft.com/office/powerpoint/2010/main" val="3500067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on </a:t>
            </a:r>
            <a:r>
              <a:rPr lang="en-US" dirty="0" err="1" smtClean="0"/>
              <a:t>AddSent</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22</a:t>
            </a:fld>
            <a:endParaRPr lang="en-US"/>
          </a:p>
        </p:txBody>
      </p:sp>
      <p:sp>
        <p:nvSpPr>
          <p:cNvPr id="14" name="TextBox 13"/>
          <p:cNvSpPr txBox="1"/>
          <p:nvPr/>
        </p:nvSpPr>
        <p:spPr>
          <a:xfrm>
            <a:off x="4108779" y="3694650"/>
            <a:ext cx="931273" cy="338554"/>
          </a:xfrm>
          <a:prstGeom prst="rect">
            <a:avLst/>
          </a:prstGeom>
          <a:noFill/>
        </p:spPr>
        <p:txBody>
          <a:bodyPr wrap="square" rtlCol="0">
            <a:spAutoFit/>
          </a:bodyPr>
          <a:lstStyle/>
          <a:p>
            <a:pPr algn="ctr"/>
            <a:r>
              <a:rPr lang="en-US" sz="1600" dirty="0" smtClean="0">
                <a:latin typeface="Century Gothic" panose="020B0502020202020204" pitchFamily="34" charset="0"/>
              </a:rPr>
              <a:t>Crowd</a:t>
            </a:r>
          </a:p>
        </p:txBody>
      </p:sp>
      <p:cxnSp>
        <p:nvCxnSpPr>
          <p:cNvPr id="17" name="Straight Arrow Connector 16"/>
          <p:cNvCxnSpPr/>
          <p:nvPr/>
        </p:nvCxnSpPr>
        <p:spPr bwMode="auto">
          <a:xfrm>
            <a:off x="285644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bwMode="auto">
          <a:xfrm>
            <a:off x="7373670" y="2595938"/>
            <a:ext cx="1142296" cy="139337"/>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Rectangle 24"/>
          <p:cNvSpPr/>
          <p:nvPr/>
        </p:nvSpPr>
        <p:spPr bwMode="auto">
          <a:xfrm>
            <a:off x="7368229" y="3082987"/>
            <a:ext cx="132102" cy="153234"/>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TextBox 25">
            <a:extLst>
              <a:ext uri="{FF2B5EF4-FFF2-40B4-BE49-F238E27FC236}">
                <a16:creationId xmlns:a16="http://schemas.microsoft.com/office/drawing/2014/main" xmlns="" id="{751A9D81-A065-4A91-9FEE-FE22CCE40C76}"/>
              </a:ext>
            </a:extLst>
          </p:cNvPr>
          <p:cNvSpPr txBox="1"/>
          <p:nvPr/>
        </p:nvSpPr>
        <p:spPr>
          <a:xfrm>
            <a:off x="327116" y="1646545"/>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27" name="TextBox 26"/>
          <p:cNvSpPr txBox="1"/>
          <p:nvPr/>
        </p:nvSpPr>
        <p:spPr>
          <a:xfrm>
            <a:off x="6304660" y="2732318"/>
            <a:ext cx="1054826" cy="338554"/>
          </a:xfrm>
          <a:prstGeom prst="rect">
            <a:avLst/>
          </a:prstGeom>
          <a:noFill/>
        </p:spPr>
        <p:txBody>
          <a:bodyPr wrap="square" rtlCol="0">
            <a:spAutoFit/>
          </a:bodyPr>
          <a:lstStyle/>
          <a:p>
            <a:r>
              <a:rPr lang="en-US" sz="1600" dirty="0" err="1">
                <a:latin typeface="Century Gothic" panose="020B0502020202020204" pitchFamily="34" charset="0"/>
              </a:rPr>
              <a:t>Gospić</a:t>
            </a:r>
            <a:endParaRPr lang="en-US" sz="1600" dirty="0" smtClean="0">
              <a:latin typeface="Century Gothic" panose="020B0502020202020204" pitchFamily="34" charset="0"/>
            </a:endParaRPr>
          </a:p>
        </p:txBody>
      </p:sp>
      <p:sp>
        <p:nvSpPr>
          <p:cNvPr id="29" name="TextBox 28"/>
          <p:cNvSpPr txBox="1"/>
          <p:nvPr/>
        </p:nvSpPr>
        <p:spPr>
          <a:xfrm>
            <a:off x="6304660" y="2464781"/>
            <a:ext cx="1406434" cy="338554"/>
          </a:xfrm>
          <a:prstGeom prst="rect">
            <a:avLst/>
          </a:prstGeom>
          <a:noFill/>
        </p:spPr>
        <p:txBody>
          <a:bodyPr wrap="square" rtlCol="0">
            <a:spAutoFit/>
          </a:bodyPr>
          <a:lstStyle/>
          <a:p>
            <a:r>
              <a:rPr lang="en-US" sz="1600" dirty="0" smtClean="0">
                <a:latin typeface="Century Gothic" panose="020B0502020202020204" pitchFamily="34" charset="0"/>
              </a:rPr>
              <a:t>Prague</a:t>
            </a:r>
          </a:p>
        </p:txBody>
      </p:sp>
      <p:sp>
        <p:nvSpPr>
          <p:cNvPr id="30" name="TextBox 29"/>
          <p:cNvSpPr txBox="1"/>
          <p:nvPr/>
        </p:nvSpPr>
        <p:spPr>
          <a:xfrm>
            <a:off x="6304660" y="2990327"/>
            <a:ext cx="1054826" cy="338554"/>
          </a:xfrm>
          <a:prstGeom prst="rect">
            <a:avLst/>
          </a:prstGeom>
          <a:noFill/>
        </p:spPr>
        <p:txBody>
          <a:bodyPr wrap="square" rtlCol="0">
            <a:spAutoFit/>
          </a:bodyPr>
          <a:lstStyle/>
          <a:p>
            <a:r>
              <a:rPr lang="en-US" sz="1600" dirty="0" smtClean="0">
                <a:latin typeface="Century Gothic" panose="020B0502020202020204" pitchFamily="34" charset="0"/>
              </a:rPr>
              <a:t>Chicago</a:t>
            </a:r>
          </a:p>
        </p:txBody>
      </p:sp>
      <p:sp>
        <p:nvSpPr>
          <p:cNvPr id="31" name="TextBox 30"/>
          <p:cNvSpPr txBox="1"/>
          <p:nvPr/>
        </p:nvSpPr>
        <p:spPr>
          <a:xfrm>
            <a:off x="6313403" y="3183111"/>
            <a:ext cx="939822" cy="338554"/>
          </a:xfrm>
          <a:prstGeom prst="rect">
            <a:avLst/>
          </a:prstGeom>
          <a:noFill/>
        </p:spPr>
        <p:txBody>
          <a:bodyPr wrap="square" rtlCol="0">
            <a:spAutoFit/>
          </a:bodyPr>
          <a:lstStyle/>
          <a:p>
            <a:r>
              <a:rPr lang="en-US" sz="1600" dirty="0" smtClean="0">
                <a:latin typeface="Century Gothic" panose="020B0502020202020204" pitchFamily="34" charset="0"/>
              </a:rPr>
              <a:t>…</a:t>
            </a:r>
          </a:p>
        </p:txBody>
      </p:sp>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l="71436" t="66409"/>
          <a:stretch/>
        </p:blipFill>
        <p:spPr>
          <a:xfrm>
            <a:off x="2273336" y="2576690"/>
            <a:ext cx="450544" cy="626091"/>
          </a:xfrm>
          <a:prstGeom prst="rect">
            <a:avLst/>
          </a:prstGeom>
        </p:spPr>
      </p:pic>
      <p:cxnSp>
        <p:nvCxnSpPr>
          <p:cNvPr id="42" name="Straight Arrow Connector 41"/>
          <p:cNvCxnSpPr/>
          <p:nvPr/>
        </p:nvCxnSpPr>
        <p:spPr bwMode="auto">
          <a:xfrm>
            <a:off x="528722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960698" y="5003857"/>
            <a:ext cx="5218337" cy="461665"/>
          </a:xfrm>
          <a:prstGeom prst="rect">
            <a:avLst/>
          </a:prstGeom>
          <a:noFill/>
        </p:spPr>
        <p:txBody>
          <a:bodyPr wrap="square" rtlCol="0">
            <a:spAutoFit/>
          </a:bodyPr>
          <a:lstStyle/>
          <a:p>
            <a:pPr algn="ctr"/>
            <a:r>
              <a:rPr lang="en-US" b="1" dirty="0" smtClean="0">
                <a:latin typeface="Century Gothic" panose="020B0502020202020204" pitchFamily="34" charset="0"/>
              </a:rPr>
              <a:t>Only get noisy samples!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508" y="2311306"/>
            <a:ext cx="1320719" cy="1320719"/>
          </a:xfrm>
          <a:prstGeom prst="rect">
            <a:avLst/>
          </a:prstGeom>
        </p:spPr>
      </p:pic>
      <p:sp>
        <p:nvSpPr>
          <p:cNvPr id="28" name="Rectangle 27"/>
          <p:cNvSpPr/>
          <p:nvPr/>
        </p:nvSpPr>
        <p:spPr bwMode="auto">
          <a:xfrm>
            <a:off x="7368229" y="2830075"/>
            <a:ext cx="323690" cy="141591"/>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TextBox 18"/>
          <p:cNvSpPr txBox="1"/>
          <p:nvPr/>
        </p:nvSpPr>
        <p:spPr>
          <a:xfrm>
            <a:off x="633914" y="2595938"/>
            <a:ext cx="2736786" cy="584775"/>
          </a:xfrm>
          <a:prstGeom prst="rect">
            <a:avLst/>
          </a:prstGeom>
          <a:noFill/>
        </p:spPr>
        <p:txBody>
          <a:bodyPr wrap="square" rtlCol="0">
            <a:spAutoFit/>
          </a:bodyPr>
          <a:lstStyle/>
          <a:p>
            <a:r>
              <a:rPr lang="en-US" sz="1600" dirty="0" smtClean="0">
                <a:latin typeface="Century Gothic" panose="020B0502020202020204" pitchFamily="34" charset="0"/>
              </a:rPr>
              <a:t>Adversarial</a:t>
            </a:r>
          </a:p>
          <a:p>
            <a:r>
              <a:rPr lang="en-US" sz="1600" dirty="0" smtClean="0">
                <a:latin typeface="Century Gothic" panose="020B0502020202020204" pitchFamily="34" charset="0"/>
              </a:rPr>
              <a:t>Paragraph</a:t>
            </a:r>
          </a:p>
        </p:txBody>
      </p:sp>
    </p:spTree>
    <p:extLst>
      <p:ext uri="{BB962C8B-B14F-4D97-AF65-F5344CB8AC3E}">
        <p14:creationId xmlns:p14="http://schemas.microsoft.com/office/powerpoint/2010/main" val="23695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on </a:t>
            </a:r>
            <a:r>
              <a:rPr lang="en-US" dirty="0" err="1" smtClean="0"/>
              <a:t>AddSent</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23</a:t>
            </a:fld>
            <a:endParaRPr lang="en-US"/>
          </a:p>
        </p:txBody>
      </p:sp>
      <p:sp>
        <p:nvSpPr>
          <p:cNvPr id="14" name="TextBox 13"/>
          <p:cNvSpPr txBox="1"/>
          <p:nvPr/>
        </p:nvSpPr>
        <p:spPr>
          <a:xfrm>
            <a:off x="4108779" y="3694650"/>
            <a:ext cx="931273" cy="338554"/>
          </a:xfrm>
          <a:prstGeom prst="rect">
            <a:avLst/>
          </a:prstGeom>
          <a:noFill/>
        </p:spPr>
        <p:txBody>
          <a:bodyPr wrap="square" rtlCol="0">
            <a:spAutoFit/>
          </a:bodyPr>
          <a:lstStyle/>
          <a:p>
            <a:pPr algn="ctr"/>
            <a:r>
              <a:rPr lang="en-US" sz="1600" dirty="0" smtClean="0">
                <a:latin typeface="Century Gothic" panose="020B0502020202020204" pitchFamily="34" charset="0"/>
              </a:rPr>
              <a:t>Crowd</a:t>
            </a:r>
          </a:p>
        </p:txBody>
      </p:sp>
      <p:cxnSp>
        <p:nvCxnSpPr>
          <p:cNvPr id="17" name="Straight Arrow Connector 16"/>
          <p:cNvCxnSpPr/>
          <p:nvPr/>
        </p:nvCxnSpPr>
        <p:spPr bwMode="auto">
          <a:xfrm>
            <a:off x="285644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bwMode="auto">
          <a:xfrm>
            <a:off x="7373670" y="2595938"/>
            <a:ext cx="1142296" cy="139337"/>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Rectangle 24"/>
          <p:cNvSpPr/>
          <p:nvPr/>
        </p:nvSpPr>
        <p:spPr bwMode="auto">
          <a:xfrm>
            <a:off x="7368229" y="3082987"/>
            <a:ext cx="132102" cy="153234"/>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TextBox 25">
            <a:extLst>
              <a:ext uri="{FF2B5EF4-FFF2-40B4-BE49-F238E27FC236}">
                <a16:creationId xmlns:a16="http://schemas.microsoft.com/office/drawing/2014/main" xmlns="" id="{751A9D81-A065-4A91-9FEE-FE22CCE40C76}"/>
              </a:ext>
            </a:extLst>
          </p:cNvPr>
          <p:cNvSpPr txBox="1"/>
          <p:nvPr/>
        </p:nvSpPr>
        <p:spPr>
          <a:xfrm>
            <a:off x="327116" y="1646545"/>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27" name="TextBox 26"/>
          <p:cNvSpPr txBox="1"/>
          <p:nvPr/>
        </p:nvSpPr>
        <p:spPr>
          <a:xfrm>
            <a:off x="6304660" y="2732318"/>
            <a:ext cx="1054826" cy="338554"/>
          </a:xfrm>
          <a:prstGeom prst="rect">
            <a:avLst/>
          </a:prstGeom>
          <a:noFill/>
        </p:spPr>
        <p:txBody>
          <a:bodyPr wrap="square" rtlCol="0">
            <a:spAutoFit/>
          </a:bodyPr>
          <a:lstStyle/>
          <a:p>
            <a:r>
              <a:rPr lang="en-US" sz="1600" dirty="0" err="1">
                <a:latin typeface="Century Gothic" panose="020B0502020202020204" pitchFamily="34" charset="0"/>
              </a:rPr>
              <a:t>Gospić</a:t>
            </a:r>
            <a:endParaRPr lang="en-US" sz="1600" dirty="0" smtClean="0">
              <a:latin typeface="Century Gothic" panose="020B0502020202020204" pitchFamily="34" charset="0"/>
            </a:endParaRPr>
          </a:p>
        </p:txBody>
      </p:sp>
      <p:sp>
        <p:nvSpPr>
          <p:cNvPr id="29" name="TextBox 28"/>
          <p:cNvSpPr txBox="1"/>
          <p:nvPr/>
        </p:nvSpPr>
        <p:spPr>
          <a:xfrm>
            <a:off x="6304660" y="2464781"/>
            <a:ext cx="1406434" cy="338554"/>
          </a:xfrm>
          <a:prstGeom prst="rect">
            <a:avLst/>
          </a:prstGeom>
          <a:noFill/>
        </p:spPr>
        <p:txBody>
          <a:bodyPr wrap="square" rtlCol="0">
            <a:spAutoFit/>
          </a:bodyPr>
          <a:lstStyle/>
          <a:p>
            <a:r>
              <a:rPr lang="en-US" sz="1600" b="1" dirty="0" smtClean="0">
                <a:latin typeface="Century Gothic" panose="020B0502020202020204" pitchFamily="34" charset="0"/>
              </a:rPr>
              <a:t>Prague</a:t>
            </a:r>
          </a:p>
        </p:txBody>
      </p:sp>
      <p:sp>
        <p:nvSpPr>
          <p:cNvPr id="30" name="TextBox 29"/>
          <p:cNvSpPr txBox="1"/>
          <p:nvPr/>
        </p:nvSpPr>
        <p:spPr>
          <a:xfrm>
            <a:off x="6304660" y="2990327"/>
            <a:ext cx="1054826" cy="338554"/>
          </a:xfrm>
          <a:prstGeom prst="rect">
            <a:avLst/>
          </a:prstGeom>
          <a:noFill/>
        </p:spPr>
        <p:txBody>
          <a:bodyPr wrap="square" rtlCol="0">
            <a:spAutoFit/>
          </a:bodyPr>
          <a:lstStyle/>
          <a:p>
            <a:r>
              <a:rPr lang="en-US" sz="1600" dirty="0" smtClean="0">
                <a:latin typeface="Century Gothic" panose="020B0502020202020204" pitchFamily="34" charset="0"/>
              </a:rPr>
              <a:t>Chicago</a:t>
            </a:r>
          </a:p>
        </p:txBody>
      </p:sp>
      <p:sp>
        <p:nvSpPr>
          <p:cNvPr id="31" name="TextBox 30"/>
          <p:cNvSpPr txBox="1"/>
          <p:nvPr/>
        </p:nvSpPr>
        <p:spPr>
          <a:xfrm>
            <a:off x="6313403" y="3183111"/>
            <a:ext cx="939822" cy="338554"/>
          </a:xfrm>
          <a:prstGeom prst="rect">
            <a:avLst/>
          </a:prstGeom>
          <a:noFill/>
        </p:spPr>
        <p:txBody>
          <a:bodyPr wrap="square" rtlCol="0">
            <a:spAutoFit/>
          </a:bodyPr>
          <a:lstStyle/>
          <a:p>
            <a:r>
              <a:rPr lang="en-US" sz="1600" dirty="0" smtClean="0">
                <a:latin typeface="Century Gothic" panose="020B0502020202020204" pitchFamily="34" charset="0"/>
              </a:rPr>
              <a:t>…</a:t>
            </a:r>
          </a:p>
        </p:txBody>
      </p:sp>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l="71436" t="66409"/>
          <a:stretch/>
        </p:blipFill>
        <p:spPr>
          <a:xfrm>
            <a:off x="2273336" y="2576690"/>
            <a:ext cx="450544" cy="626091"/>
          </a:xfrm>
          <a:prstGeom prst="rect">
            <a:avLst/>
          </a:prstGeom>
        </p:spPr>
      </p:pic>
      <p:cxnSp>
        <p:nvCxnSpPr>
          <p:cNvPr id="42" name="Straight Arrow Connector 41"/>
          <p:cNvCxnSpPr/>
          <p:nvPr/>
        </p:nvCxnSpPr>
        <p:spPr bwMode="auto">
          <a:xfrm>
            <a:off x="528722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960698" y="5003857"/>
            <a:ext cx="5218337" cy="461665"/>
          </a:xfrm>
          <a:prstGeom prst="rect">
            <a:avLst/>
          </a:prstGeom>
          <a:noFill/>
        </p:spPr>
        <p:txBody>
          <a:bodyPr wrap="square" rtlCol="0">
            <a:spAutoFit/>
          </a:bodyPr>
          <a:lstStyle/>
          <a:p>
            <a:pPr algn="ctr"/>
            <a:r>
              <a:rPr lang="en-US" b="1" dirty="0" smtClean="0">
                <a:latin typeface="Century Gothic" panose="020B0502020202020204" pitchFamily="34" charset="0"/>
              </a:rPr>
              <a:t>Only get noisy samples!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508" y="2311306"/>
            <a:ext cx="1320719" cy="1320719"/>
          </a:xfrm>
          <a:prstGeom prst="rect">
            <a:avLst/>
          </a:prstGeom>
        </p:spPr>
      </p:pic>
      <p:sp>
        <p:nvSpPr>
          <p:cNvPr id="28" name="Rectangle 27"/>
          <p:cNvSpPr/>
          <p:nvPr/>
        </p:nvSpPr>
        <p:spPr bwMode="auto">
          <a:xfrm>
            <a:off x="7368229" y="2830075"/>
            <a:ext cx="323690" cy="141591"/>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TextBox 18"/>
          <p:cNvSpPr txBox="1"/>
          <p:nvPr/>
        </p:nvSpPr>
        <p:spPr>
          <a:xfrm>
            <a:off x="633914" y="2595938"/>
            <a:ext cx="2736786" cy="584775"/>
          </a:xfrm>
          <a:prstGeom prst="rect">
            <a:avLst/>
          </a:prstGeom>
          <a:noFill/>
        </p:spPr>
        <p:txBody>
          <a:bodyPr wrap="square" rtlCol="0">
            <a:spAutoFit/>
          </a:bodyPr>
          <a:lstStyle/>
          <a:p>
            <a:r>
              <a:rPr lang="en-US" sz="1600" dirty="0" smtClean="0">
                <a:latin typeface="Century Gothic" panose="020B0502020202020204" pitchFamily="34" charset="0"/>
              </a:rPr>
              <a:t>Adversarial</a:t>
            </a:r>
          </a:p>
          <a:p>
            <a:r>
              <a:rPr lang="en-US" sz="1600" dirty="0" smtClean="0">
                <a:latin typeface="Century Gothic" panose="020B0502020202020204" pitchFamily="34" charset="0"/>
              </a:rPr>
              <a:t>Paragraph</a:t>
            </a:r>
          </a:p>
        </p:txBody>
      </p:sp>
    </p:spTree>
    <p:extLst>
      <p:ext uri="{BB962C8B-B14F-4D97-AF65-F5344CB8AC3E}">
        <p14:creationId xmlns:p14="http://schemas.microsoft.com/office/powerpoint/2010/main" val="398425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on </a:t>
            </a:r>
            <a:r>
              <a:rPr lang="en-US" dirty="0" err="1" smtClean="0"/>
              <a:t>AddSent</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24</a:t>
            </a:fld>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8034" t="66409" r="29392"/>
          <a:stretch/>
        </p:blipFill>
        <p:spPr>
          <a:xfrm>
            <a:off x="2261340" y="2575279"/>
            <a:ext cx="513805" cy="626091"/>
          </a:xfrm>
          <a:prstGeom prst="rect">
            <a:avLst/>
          </a:prstGeom>
        </p:spPr>
      </p:pic>
      <p:sp>
        <p:nvSpPr>
          <p:cNvPr id="14" name="TextBox 13"/>
          <p:cNvSpPr txBox="1"/>
          <p:nvPr/>
        </p:nvSpPr>
        <p:spPr>
          <a:xfrm>
            <a:off x="4108779" y="3694650"/>
            <a:ext cx="931273" cy="338554"/>
          </a:xfrm>
          <a:prstGeom prst="rect">
            <a:avLst/>
          </a:prstGeom>
          <a:noFill/>
        </p:spPr>
        <p:txBody>
          <a:bodyPr wrap="square" rtlCol="0">
            <a:spAutoFit/>
          </a:bodyPr>
          <a:lstStyle/>
          <a:p>
            <a:pPr algn="ctr"/>
            <a:r>
              <a:rPr lang="en-US" sz="1600" dirty="0" smtClean="0">
                <a:latin typeface="Century Gothic" panose="020B0502020202020204" pitchFamily="34" charset="0"/>
              </a:rPr>
              <a:t>Crowd</a:t>
            </a:r>
          </a:p>
        </p:txBody>
      </p:sp>
      <p:cxnSp>
        <p:nvCxnSpPr>
          <p:cNvPr id="17" name="Straight Arrow Connector 16"/>
          <p:cNvCxnSpPr/>
          <p:nvPr/>
        </p:nvCxnSpPr>
        <p:spPr bwMode="auto">
          <a:xfrm>
            <a:off x="285644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bwMode="auto">
          <a:xfrm>
            <a:off x="7373670" y="2595938"/>
            <a:ext cx="1142296" cy="139337"/>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Rectangle 23"/>
          <p:cNvSpPr/>
          <p:nvPr/>
        </p:nvSpPr>
        <p:spPr bwMode="auto">
          <a:xfrm>
            <a:off x="7368229" y="2830075"/>
            <a:ext cx="323690" cy="141591"/>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Rectangle 24"/>
          <p:cNvSpPr/>
          <p:nvPr/>
        </p:nvSpPr>
        <p:spPr bwMode="auto">
          <a:xfrm>
            <a:off x="7368229" y="3082987"/>
            <a:ext cx="132102" cy="153234"/>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TextBox 25">
            <a:extLst>
              <a:ext uri="{FF2B5EF4-FFF2-40B4-BE49-F238E27FC236}">
                <a16:creationId xmlns:a16="http://schemas.microsoft.com/office/drawing/2014/main" xmlns="" id="{751A9D81-A065-4A91-9FEE-FE22CCE40C76}"/>
              </a:ext>
            </a:extLst>
          </p:cNvPr>
          <p:cNvSpPr txBox="1"/>
          <p:nvPr/>
        </p:nvSpPr>
        <p:spPr>
          <a:xfrm>
            <a:off x="327116" y="1646545"/>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27" name="TextBox 26"/>
          <p:cNvSpPr txBox="1"/>
          <p:nvPr/>
        </p:nvSpPr>
        <p:spPr>
          <a:xfrm>
            <a:off x="6304660" y="2732318"/>
            <a:ext cx="1054826" cy="338554"/>
          </a:xfrm>
          <a:prstGeom prst="rect">
            <a:avLst/>
          </a:prstGeom>
          <a:noFill/>
        </p:spPr>
        <p:txBody>
          <a:bodyPr wrap="square" rtlCol="0">
            <a:spAutoFit/>
          </a:bodyPr>
          <a:lstStyle/>
          <a:p>
            <a:r>
              <a:rPr lang="en-US" sz="1600" dirty="0" err="1">
                <a:latin typeface="Century Gothic" panose="020B0502020202020204" pitchFamily="34" charset="0"/>
              </a:rPr>
              <a:t>Gospić</a:t>
            </a:r>
            <a:endParaRPr lang="en-US" sz="1600" dirty="0" smtClean="0">
              <a:latin typeface="Century Gothic" panose="020B0502020202020204" pitchFamily="34" charset="0"/>
            </a:endParaRPr>
          </a:p>
        </p:txBody>
      </p:sp>
      <p:sp>
        <p:nvSpPr>
          <p:cNvPr id="29" name="TextBox 28"/>
          <p:cNvSpPr txBox="1"/>
          <p:nvPr/>
        </p:nvSpPr>
        <p:spPr>
          <a:xfrm>
            <a:off x="6304660" y="2464781"/>
            <a:ext cx="1406434" cy="338554"/>
          </a:xfrm>
          <a:prstGeom prst="rect">
            <a:avLst/>
          </a:prstGeom>
          <a:noFill/>
        </p:spPr>
        <p:txBody>
          <a:bodyPr wrap="square" rtlCol="0">
            <a:spAutoFit/>
          </a:bodyPr>
          <a:lstStyle/>
          <a:p>
            <a:r>
              <a:rPr lang="en-US" sz="1600" dirty="0" smtClean="0">
                <a:latin typeface="Century Gothic" panose="020B0502020202020204" pitchFamily="34" charset="0"/>
              </a:rPr>
              <a:t>Prague</a:t>
            </a:r>
          </a:p>
        </p:txBody>
      </p:sp>
      <p:sp>
        <p:nvSpPr>
          <p:cNvPr id="30" name="TextBox 29"/>
          <p:cNvSpPr txBox="1"/>
          <p:nvPr/>
        </p:nvSpPr>
        <p:spPr>
          <a:xfrm>
            <a:off x="6304660" y="2990327"/>
            <a:ext cx="1054826" cy="338554"/>
          </a:xfrm>
          <a:prstGeom prst="rect">
            <a:avLst/>
          </a:prstGeom>
          <a:noFill/>
        </p:spPr>
        <p:txBody>
          <a:bodyPr wrap="square" rtlCol="0">
            <a:spAutoFit/>
          </a:bodyPr>
          <a:lstStyle/>
          <a:p>
            <a:r>
              <a:rPr lang="en-US" sz="1600" b="1" dirty="0" smtClean="0">
                <a:latin typeface="Century Gothic" panose="020B0502020202020204" pitchFamily="34" charset="0"/>
              </a:rPr>
              <a:t>Chicago</a:t>
            </a:r>
          </a:p>
        </p:txBody>
      </p:sp>
      <p:sp>
        <p:nvSpPr>
          <p:cNvPr id="31" name="TextBox 30"/>
          <p:cNvSpPr txBox="1"/>
          <p:nvPr/>
        </p:nvSpPr>
        <p:spPr>
          <a:xfrm>
            <a:off x="6313403" y="3183111"/>
            <a:ext cx="939822" cy="338554"/>
          </a:xfrm>
          <a:prstGeom prst="rect">
            <a:avLst/>
          </a:prstGeom>
          <a:noFill/>
        </p:spPr>
        <p:txBody>
          <a:bodyPr wrap="square" rtlCol="0">
            <a:spAutoFit/>
          </a:bodyPr>
          <a:lstStyle/>
          <a:p>
            <a:r>
              <a:rPr lang="en-US" sz="1600" dirty="0" smtClean="0">
                <a:latin typeface="Century Gothic" panose="020B0502020202020204" pitchFamily="34" charset="0"/>
              </a:rPr>
              <a:t>…</a:t>
            </a:r>
          </a:p>
        </p:txBody>
      </p:sp>
      <p:cxnSp>
        <p:nvCxnSpPr>
          <p:cNvPr id="42" name="Straight Arrow Connector 41"/>
          <p:cNvCxnSpPr/>
          <p:nvPr/>
        </p:nvCxnSpPr>
        <p:spPr bwMode="auto">
          <a:xfrm>
            <a:off x="528722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508" y="2311306"/>
            <a:ext cx="1320719" cy="1320719"/>
          </a:xfrm>
          <a:prstGeom prst="rect">
            <a:avLst/>
          </a:prstGeom>
        </p:spPr>
      </p:pic>
      <p:sp>
        <p:nvSpPr>
          <p:cNvPr id="19" name="TextBox 18"/>
          <p:cNvSpPr txBox="1"/>
          <p:nvPr/>
        </p:nvSpPr>
        <p:spPr>
          <a:xfrm>
            <a:off x="1960698" y="5003857"/>
            <a:ext cx="5218337" cy="461665"/>
          </a:xfrm>
          <a:prstGeom prst="rect">
            <a:avLst/>
          </a:prstGeom>
          <a:noFill/>
        </p:spPr>
        <p:txBody>
          <a:bodyPr wrap="square" rtlCol="0">
            <a:spAutoFit/>
          </a:bodyPr>
          <a:lstStyle/>
          <a:p>
            <a:pPr algn="ctr"/>
            <a:r>
              <a:rPr lang="en-US" b="1" dirty="0" smtClean="0">
                <a:latin typeface="Century Gothic" panose="020B0502020202020204" pitchFamily="34" charset="0"/>
              </a:rPr>
              <a:t>Only get noisy samples!</a:t>
            </a:r>
          </a:p>
        </p:txBody>
      </p:sp>
      <p:sp>
        <p:nvSpPr>
          <p:cNvPr id="20" name="TextBox 19"/>
          <p:cNvSpPr txBox="1"/>
          <p:nvPr/>
        </p:nvSpPr>
        <p:spPr>
          <a:xfrm>
            <a:off x="633914" y="2595938"/>
            <a:ext cx="2736786" cy="584775"/>
          </a:xfrm>
          <a:prstGeom prst="rect">
            <a:avLst/>
          </a:prstGeom>
          <a:noFill/>
        </p:spPr>
        <p:txBody>
          <a:bodyPr wrap="square" rtlCol="0">
            <a:spAutoFit/>
          </a:bodyPr>
          <a:lstStyle/>
          <a:p>
            <a:r>
              <a:rPr lang="en-US" sz="1600" dirty="0" smtClean="0">
                <a:latin typeface="Century Gothic" panose="020B0502020202020204" pitchFamily="34" charset="0"/>
              </a:rPr>
              <a:t>Adversarial</a:t>
            </a:r>
          </a:p>
          <a:p>
            <a:r>
              <a:rPr lang="en-US" sz="1600" dirty="0" smtClean="0">
                <a:latin typeface="Century Gothic" panose="020B0502020202020204" pitchFamily="34" charset="0"/>
              </a:rPr>
              <a:t>Paragraph #2</a:t>
            </a:r>
          </a:p>
        </p:txBody>
      </p:sp>
    </p:spTree>
    <p:extLst>
      <p:ext uri="{BB962C8B-B14F-4D97-AF65-F5344CB8AC3E}">
        <p14:creationId xmlns:p14="http://schemas.microsoft.com/office/powerpoint/2010/main" val="3795569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6409" r="61690"/>
          <a:stretch/>
        </p:blipFill>
        <p:spPr>
          <a:xfrm>
            <a:off x="2177352" y="2580784"/>
            <a:ext cx="604282" cy="626091"/>
          </a:xfrm>
          <a:prstGeom prst="rect">
            <a:avLst/>
          </a:prstGeom>
        </p:spPr>
      </p:pic>
      <p:sp>
        <p:nvSpPr>
          <p:cNvPr id="2" name="Title 1"/>
          <p:cNvSpPr>
            <a:spLocks noGrp="1"/>
          </p:cNvSpPr>
          <p:nvPr>
            <p:ph type="title"/>
          </p:nvPr>
        </p:nvSpPr>
        <p:spPr/>
        <p:txBody>
          <a:bodyPr/>
          <a:lstStyle/>
          <a:p>
            <a:r>
              <a:rPr lang="en-US" dirty="0" smtClean="0"/>
              <a:t>Humans on </a:t>
            </a:r>
            <a:r>
              <a:rPr lang="en-US" dirty="0" err="1" smtClean="0"/>
              <a:t>AddSent</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25</a:t>
            </a:fld>
            <a:endParaRPr lang="en-US"/>
          </a:p>
        </p:txBody>
      </p:sp>
      <p:sp>
        <p:nvSpPr>
          <p:cNvPr id="14" name="TextBox 13"/>
          <p:cNvSpPr txBox="1"/>
          <p:nvPr/>
        </p:nvSpPr>
        <p:spPr>
          <a:xfrm>
            <a:off x="4108779" y="3694650"/>
            <a:ext cx="931273" cy="338554"/>
          </a:xfrm>
          <a:prstGeom prst="rect">
            <a:avLst/>
          </a:prstGeom>
          <a:noFill/>
        </p:spPr>
        <p:txBody>
          <a:bodyPr wrap="square" rtlCol="0">
            <a:spAutoFit/>
          </a:bodyPr>
          <a:lstStyle/>
          <a:p>
            <a:pPr algn="ctr"/>
            <a:r>
              <a:rPr lang="en-US" sz="1600" dirty="0" smtClean="0">
                <a:latin typeface="Century Gothic" panose="020B0502020202020204" pitchFamily="34" charset="0"/>
              </a:rPr>
              <a:t>Crowd</a:t>
            </a:r>
          </a:p>
        </p:txBody>
      </p:sp>
      <p:cxnSp>
        <p:nvCxnSpPr>
          <p:cNvPr id="17" name="Straight Arrow Connector 16"/>
          <p:cNvCxnSpPr/>
          <p:nvPr/>
        </p:nvCxnSpPr>
        <p:spPr bwMode="auto">
          <a:xfrm>
            <a:off x="285644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bwMode="auto">
          <a:xfrm>
            <a:off x="7373670" y="2595938"/>
            <a:ext cx="1142296" cy="139337"/>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Rectangle 23"/>
          <p:cNvSpPr/>
          <p:nvPr/>
        </p:nvSpPr>
        <p:spPr bwMode="auto">
          <a:xfrm>
            <a:off x="7368229" y="2830075"/>
            <a:ext cx="323690" cy="141591"/>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Rectangle 24"/>
          <p:cNvSpPr/>
          <p:nvPr/>
        </p:nvSpPr>
        <p:spPr bwMode="auto">
          <a:xfrm>
            <a:off x="7368229" y="3082987"/>
            <a:ext cx="132102" cy="153234"/>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TextBox 25">
            <a:extLst>
              <a:ext uri="{FF2B5EF4-FFF2-40B4-BE49-F238E27FC236}">
                <a16:creationId xmlns:a16="http://schemas.microsoft.com/office/drawing/2014/main" xmlns="" id="{751A9D81-A065-4A91-9FEE-FE22CCE40C76}"/>
              </a:ext>
            </a:extLst>
          </p:cNvPr>
          <p:cNvSpPr txBox="1"/>
          <p:nvPr/>
        </p:nvSpPr>
        <p:spPr>
          <a:xfrm>
            <a:off x="327116" y="1646545"/>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27" name="TextBox 26"/>
          <p:cNvSpPr txBox="1"/>
          <p:nvPr/>
        </p:nvSpPr>
        <p:spPr>
          <a:xfrm>
            <a:off x="6304660" y="2732318"/>
            <a:ext cx="1054826" cy="338554"/>
          </a:xfrm>
          <a:prstGeom prst="rect">
            <a:avLst/>
          </a:prstGeom>
          <a:noFill/>
        </p:spPr>
        <p:txBody>
          <a:bodyPr wrap="square" rtlCol="0">
            <a:spAutoFit/>
          </a:bodyPr>
          <a:lstStyle/>
          <a:p>
            <a:r>
              <a:rPr lang="en-US" sz="1600" b="1" dirty="0" err="1">
                <a:latin typeface="Century Gothic" panose="020B0502020202020204" pitchFamily="34" charset="0"/>
              </a:rPr>
              <a:t>Gospić</a:t>
            </a:r>
            <a:endParaRPr lang="en-US" sz="1600" b="1" dirty="0" smtClean="0">
              <a:latin typeface="Century Gothic" panose="020B0502020202020204" pitchFamily="34" charset="0"/>
            </a:endParaRPr>
          </a:p>
        </p:txBody>
      </p:sp>
      <p:sp>
        <p:nvSpPr>
          <p:cNvPr id="29" name="TextBox 28"/>
          <p:cNvSpPr txBox="1"/>
          <p:nvPr/>
        </p:nvSpPr>
        <p:spPr>
          <a:xfrm>
            <a:off x="6304660" y="2464781"/>
            <a:ext cx="1406434" cy="338554"/>
          </a:xfrm>
          <a:prstGeom prst="rect">
            <a:avLst/>
          </a:prstGeom>
          <a:noFill/>
        </p:spPr>
        <p:txBody>
          <a:bodyPr wrap="square" rtlCol="0">
            <a:spAutoFit/>
          </a:bodyPr>
          <a:lstStyle/>
          <a:p>
            <a:r>
              <a:rPr lang="en-US" sz="1600" dirty="0" smtClean="0">
                <a:latin typeface="Century Gothic" panose="020B0502020202020204" pitchFamily="34" charset="0"/>
              </a:rPr>
              <a:t>Prague</a:t>
            </a:r>
          </a:p>
        </p:txBody>
      </p:sp>
      <p:sp>
        <p:nvSpPr>
          <p:cNvPr id="30" name="TextBox 29"/>
          <p:cNvSpPr txBox="1"/>
          <p:nvPr/>
        </p:nvSpPr>
        <p:spPr>
          <a:xfrm>
            <a:off x="6304660" y="2990327"/>
            <a:ext cx="1054826" cy="338554"/>
          </a:xfrm>
          <a:prstGeom prst="rect">
            <a:avLst/>
          </a:prstGeom>
          <a:noFill/>
        </p:spPr>
        <p:txBody>
          <a:bodyPr wrap="square" rtlCol="0">
            <a:spAutoFit/>
          </a:bodyPr>
          <a:lstStyle/>
          <a:p>
            <a:r>
              <a:rPr lang="en-US" sz="1600" dirty="0" smtClean="0">
                <a:latin typeface="Century Gothic" panose="020B0502020202020204" pitchFamily="34" charset="0"/>
              </a:rPr>
              <a:t>Chicago</a:t>
            </a:r>
          </a:p>
        </p:txBody>
      </p:sp>
      <p:sp>
        <p:nvSpPr>
          <p:cNvPr id="31" name="TextBox 30"/>
          <p:cNvSpPr txBox="1"/>
          <p:nvPr/>
        </p:nvSpPr>
        <p:spPr>
          <a:xfrm>
            <a:off x="6313403" y="3183111"/>
            <a:ext cx="939822" cy="338554"/>
          </a:xfrm>
          <a:prstGeom prst="rect">
            <a:avLst/>
          </a:prstGeom>
          <a:noFill/>
        </p:spPr>
        <p:txBody>
          <a:bodyPr wrap="square" rtlCol="0">
            <a:spAutoFit/>
          </a:bodyPr>
          <a:lstStyle/>
          <a:p>
            <a:r>
              <a:rPr lang="en-US" sz="1600" dirty="0" smtClean="0">
                <a:latin typeface="Century Gothic" panose="020B0502020202020204" pitchFamily="34" charset="0"/>
              </a:rPr>
              <a:t>…</a:t>
            </a:r>
          </a:p>
        </p:txBody>
      </p:sp>
      <p:cxnSp>
        <p:nvCxnSpPr>
          <p:cNvPr id="42" name="Straight Arrow Connector 41"/>
          <p:cNvCxnSpPr/>
          <p:nvPr/>
        </p:nvCxnSpPr>
        <p:spPr bwMode="auto">
          <a:xfrm>
            <a:off x="5287221" y="2901595"/>
            <a:ext cx="903452" cy="0"/>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508" y="2311306"/>
            <a:ext cx="1320719" cy="1320719"/>
          </a:xfrm>
          <a:prstGeom prst="rect">
            <a:avLst/>
          </a:prstGeom>
        </p:spPr>
      </p:pic>
      <p:sp>
        <p:nvSpPr>
          <p:cNvPr id="32" name="TextBox 31"/>
          <p:cNvSpPr txBox="1"/>
          <p:nvPr/>
        </p:nvSpPr>
        <p:spPr>
          <a:xfrm>
            <a:off x="1446454" y="4632326"/>
            <a:ext cx="6418867" cy="830997"/>
          </a:xfrm>
          <a:prstGeom prst="rect">
            <a:avLst/>
          </a:prstGeom>
          <a:noFill/>
        </p:spPr>
        <p:txBody>
          <a:bodyPr wrap="square" rtlCol="0">
            <a:spAutoFit/>
          </a:bodyPr>
          <a:lstStyle/>
          <a:p>
            <a:pPr algn="ctr"/>
            <a:r>
              <a:rPr lang="en-US" b="1" dirty="0" smtClean="0">
                <a:latin typeface="Century Gothic" panose="020B0502020202020204" pitchFamily="34" charset="0"/>
              </a:rPr>
              <a:t>Noise augmented when picking </a:t>
            </a:r>
          </a:p>
          <a:p>
            <a:pPr algn="ctr"/>
            <a:r>
              <a:rPr lang="en-US" b="1" dirty="0" smtClean="0">
                <a:latin typeface="Century Gothic" panose="020B0502020202020204" pitchFamily="34" charset="0"/>
              </a:rPr>
              <a:t>worst-case sentence</a:t>
            </a:r>
          </a:p>
        </p:txBody>
      </p:sp>
      <p:sp>
        <p:nvSpPr>
          <p:cNvPr id="19" name="TextBox 18"/>
          <p:cNvSpPr txBox="1"/>
          <p:nvPr/>
        </p:nvSpPr>
        <p:spPr>
          <a:xfrm>
            <a:off x="633914" y="2595938"/>
            <a:ext cx="2736786" cy="584775"/>
          </a:xfrm>
          <a:prstGeom prst="rect">
            <a:avLst/>
          </a:prstGeom>
          <a:noFill/>
        </p:spPr>
        <p:txBody>
          <a:bodyPr wrap="square" rtlCol="0">
            <a:spAutoFit/>
          </a:bodyPr>
          <a:lstStyle/>
          <a:p>
            <a:r>
              <a:rPr lang="en-US" sz="1600" dirty="0" smtClean="0">
                <a:latin typeface="Century Gothic" panose="020B0502020202020204" pitchFamily="34" charset="0"/>
              </a:rPr>
              <a:t>Adversarial</a:t>
            </a:r>
          </a:p>
          <a:p>
            <a:r>
              <a:rPr lang="en-US" sz="1600" dirty="0" smtClean="0">
                <a:latin typeface="Century Gothic" panose="020B0502020202020204" pitchFamily="34" charset="0"/>
              </a:rPr>
              <a:t>Paragraph #3</a:t>
            </a:r>
          </a:p>
        </p:txBody>
      </p:sp>
    </p:spTree>
    <p:extLst>
      <p:ext uri="{BB962C8B-B14F-4D97-AF65-F5344CB8AC3E}">
        <p14:creationId xmlns:p14="http://schemas.microsoft.com/office/powerpoint/2010/main" val="1321349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Twelve “test” systems </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26</a:t>
            </a:fld>
            <a:endParaRPr lang="en-US"/>
          </a:p>
        </p:txBody>
      </p:sp>
      <p:sp>
        <p:nvSpPr>
          <p:cNvPr id="5" name="TextBox 4">
            <a:extLst>
              <a:ext uri="{FF2B5EF4-FFF2-40B4-BE49-F238E27FC236}">
                <a16:creationId xmlns:a16="http://schemas.microsoft.com/office/drawing/2014/main" xmlns="" id="{81C2115E-621E-4DA1-9665-75468B7ED553}"/>
              </a:ext>
            </a:extLst>
          </p:cNvPr>
          <p:cNvSpPr txBox="1"/>
          <p:nvPr/>
        </p:nvSpPr>
        <p:spPr>
          <a:xfrm>
            <a:off x="552261" y="6191753"/>
            <a:ext cx="7478163" cy="584775"/>
          </a:xfrm>
          <a:prstGeom prst="rect">
            <a:avLst/>
          </a:prstGeom>
          <a:noFill/>
        </p:spPr>
        <p:txBody>
          <a:bodyPr wrap="square" rtlCol="0">
            <a:spAutoFit/>
          </a:bodyPr>
          <a:lstStyle/>
          <a:p>
            <a:r>
              <a:rPr lang="en-US" sz="1600" dirty="0" err="1">
                <a:latin typeface="Century Gothic" panose="020B0502020202020204" pitchFamily="34" charset="0"/>
              </a:rPr>
              <a:t>SQuAD</a:t>
            </a:r>
            <a:r>
              <a:rPr lang="en-US" sz="1600" dirty="0">
                <a:latin typeface="Century Gothic" panose="020B0502020202020204" pitchFamily="34" charset="0"/>
              </a:rPr>
              <a:t> leaderboard, </a:t>
            </a:r>
            <a:r>
              <a:rPr lang="en-US" sz="1600" dirty="0">
                <a:latin typeface="Century Gothic" panose="020B0502020202020204" pitchFamily="34" charset="0"/>
                <a:hlinkClick r:id="rId2"/>
              </a:rPr>
              <a:t>https://rajpurkar.github.io/SQuAD-explorer/</a:t>
            </a:r>
            <a:r>
              <a:rPr lang="en-US" sz="1600" dirty="0">
                <a:latin typeface="Century Gothic" panose="020B0502020202020204" pitchFamily="34" charset="0"/>
              </a:rPr>
              <a:t> </a:t>
            </a:r>
            <a:endParaRPr lang="en-US" sz="1600" dirty="0" smtClean="0">
              <a:latin typeface="Century Gothic" panose="020B0502020202020204" pitchFamily="34" charset="0"/>
            </a:endParaRPr>
          </a:p>
          <a:p>
            <a:r>
              <a:rPr lang="en-US" sz="1600" dirty="0" smtClean="0">
                <a:latin typeface="Century Gothic" panose="020B0502020202020204" pitchFamily="34" charset="0"/>
              </a:rPr>
              <a:t>*Some of our results are on older versions of models than shown here</a:t>
            </a:r>
            <a:endParaRPr lang="en-US" sz="1600" dirty="0">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29" y="1502175"/>
            <a:ext cx="6400800" cy="4438650"/>
          </a:xfrm>
          <a:prstGeom prst="rect">
            <a:avLst/>
          </a:prstGeom>
        </p:spPr>
      </p:pic>
      <p:sp>
        <p:nvSpPr>
          <p:cNvPr id="6" name="Oval 5"/>
          <p:cNvSpPr/>
          <p:nvPr/>
        </p:nvSpPr>
        <p:spPr bwMode="auto">
          <a:xfrm>
            <a:off x="6905035" y="2650047"/>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Oval 11"/>
          <p:cNvSpPr/>
          <p:nvPr/>
        </p:nvSpPr>
        <p:spPr bwMode="auto">
          <a:xfrm>
            <a:off x="5613546" y="2817223"/>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Oval 13"/>
          <p:cNvSpPr/>
          <p:nvPr/>
        </p:nvSpPr>
        <p:spPr bwMode="auto">
          <a:xfrm>
            <a:off x="5316584" y="2608218"/>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Oval 14"/>
          <p:cNvSpPr/>
          <p:nvPr/>
        </p:nvSpPr>
        <p:spPr bwMode="auto">
          <a:xfrm>
            <a:off x="5988889" y="2687524"/>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Oval 9"/>
          <p:cNvSpPr/>
          <p:nvPr/>
        </p:nvSpPr>
        <p:spPr bwMode="auto">
          <a:xfrm>
            <a:off x="5859832" y="2696233"/>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Oval 10"/>
          <p:cNvSpPr/>
          <p:nvPr/>
        </p:nvSpPr>
        <p:spPr bwMode="auto">
          <a:xfrm>
            <a:off x="6910260" y="2775511"/>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Oval 12"/>
          <p:cNvSpPr/>
          <p:nvPr/>
        </p:nvSpPr>
        <p:spPr bwMode="auto">
          <a:xfrm>
            <a:off x="5286895" y="2825932"/>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Oval 15"/>
          <p:cNvSpPr/>
          <p:nvPr/>
        </p:nvSpPr>
        <p:spPr bwMode="auto">
          <a:xfrm>
            <a:off x="5765946" y="2847701"/>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Oval 16"/>
          <p:cNvSpPr/>
          <p:nvPr/>
        </p:nvSpPr>
        <p:spPr bwMode="auto">
          <a:xfrm>
            <a:off x="5748528" y="2926078"/>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Oval 17"/>
          <p:cNvSpPr/>
          <p:nvPr/>
        </p:nvSpPr>
        <p:spPr bwMode="auto">
          <a:xfrm>
            <a:off x="6130668" y="2852059"/>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Oval 18"/>
          <p:cNvSpPr/>
          <p:nvPr/>
        </p:nvSpPr>
        <p:spPr bwMode="auto">
          <a:xfrm>
            <a:off x="3292711" y="3359161"/>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 name="Oval 19"/>
          <p:cNvSpPr/>
          <p:nvPr/>
        </p:nvSpPr>
        <p:spPr bwMode="auto">
          <a:xfrm>
            <a:off x="2369603" y="4624251"/>
            <a:ext cx="217714" cy="2177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027357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1C9D9-6EEF-4406-98FC-319FD83F2891}"/>
              </a:ext>
            </a:extLst>
          </p:cNvPr>
          <p:cNvSpPr>
            <a:spLocks noGrp="1"/>
          </p:cNvSpPr>
          <p:nvPr>
            <p:ph type="title"/>
          </p:nvPr>
        </p:nvSpPr>
        <p:spPr/>
        <p:txBody>
          <a:bodyPr/>
          <a:lstStyle/>
          <a:p>
            <a:r>
              <a:rPr lang="en-US" dirty="0"/>
              <a:t>Results (12 </a:t>
            </a:r>
            <a:r>
              <a:rPr lang="en-US" dirty="0" smtClean="0"/>
              <a:t>“test” systems)</a:t>
            </a:r>
            <a:endParaRPr lang="en-US" dirty="0"/>
          </a:p>
        </p:txBody>
      </p:sp>
      <p:sp>
        <p:nvSpPr>
          <p:cNvPr id="4" name="Slide Number Placeholder 3">
            <a:extLst>
              <a:ext uri="{FF2B5EF4-FFF2-40B4-BE49-F238E27FC236}">
                <a16:creationId xmlns:a16="http://schemas.microsoft.com/office/drawing/2014/main" xmlns="" id="{88ABB038-E0C6-4D7D-B882-AC84FA0CF625}"/>
              </a:ext>
            </a:extLst>
          </p:cNvPr>
          <p:cNvSpPr>
            <a:spLocks noGrp="1"/>
          </p:cNvSpPr>
          <p:nvPr>
            <p:ph type="sldNum" sz="quarter" idx="12"/>
          </p:nvPr>
        </p:nvSpPr>
        <p:spPr/>
        <p:txBody>
          <a:bodyPr/>
          <a:lstStyle/>
          <a:p>
            <a:pPr>
              <a:defRPr/>
            </a:pPr>
            <a:fld id="{0490CB10-012C-5540-8C5A-ACE982847933}" type="slidenum">
              <a:rPr lang="en-US" smtClean="0"/>
              <a:pPr>
                <a:defRPr/>
              </a:pPr>
              <a:t>27</a:t>
            </a:fld>
            <a:endParaRPr lang="en-US"/>
          </a:p>
        </p:txBody>
      </p:sp>
      <p:graphicFrame>
        <p:nvGraphicFramePr>
          <p:cNvPr id="5" name="Table 2">
            <a:extLst>
              <a:ext uri="{FF2B5EF4-FFF2-40B4-BE49-F238E27FC236}">
                <a16:creationId xmlns="" xmlns:a16="http://schemas.microsoft.com/office/drawing/2014/main" id="{C5097366-34E8-44AF-9CBA-9EE1F2C4238C}"/>
              </a:ext>
            </a:extLst>
          </p:cNvPr>
          <p:cNvGraphicFramePr>
            <a:graphicFrameLocks noGrp="1"/>
          </p:cNvGraphicFramePr>
          <p:nvPr>
            <p:extLst>
              <p:ext uri="{D42A27DB-BD31-4B8C-83A1-F6EECF244321}">
                <p14:modId xmlns:p14="http://schemas.microsoft.com/office/powerpoint/2010/main" val="4053686210"/>
              </p:ext>
            </p:extLst>
          </p:nvPr>
        </p:nvGraphicFramePr>
        <p:xfrm>
          <a:off x="463252" y="1541020"/>
          <a:ext cx="8217496" cy="4358640"/>
        </p:xfrm>
        <a:graphic>
          <a:graphicData uri="http://schemas.openxmlformats.org/drawingml/2006/table">
            <a:tbl>
              <a:tblPr firstRow="1" bandRow="1">
                <a:tableStyleId>{6E25E649-3F16-4E02-A733-19D2CDBF48F0}</a:tableStyleId>
              </a:tblPr>
              <a:tblGrid>
                <a:gridCol w="4643481">
                  <a:extLst>
                    <a:ext uri="{9D8B030D-6E8A-4147-A177-3AD203B41FA5}">
                      <a16:colId xmlns="" xmlns:a16="http://schemas.microsoft.com/office/drawing/2014/main" val="2932526435"/>
                    </a:ext>
                  </a:extLst>
                </a:gridCol>
                <a:gridCol w="1009967">
                  <a:extLst>
                    <a:ext uri="{9D8B030D-6E8A-4147-A177-3AD203B41FA5}">
                      <a16:colId xmlns="" xmlns:a16="http://schemas.microsoft.com/office/drawing/2014/main" val="3129365870"/>
                    </a:ext>
                  </a:extLst>
                </a:gridCol>
                <a:gridCol w="1481365">
                  <a:extLst>
                    <a:ext uri="{9D8B030D-6E8A-4147-A177-3AD203B41FA5}">
                      <a16:colId xmlns="" xmlns:a16="http://schemas.microsoft.com/office/drawing/2014/main" val="3440514393"/>
                    </a:ext>
                  </a:extLst>
                </a:gridCol>
                <a:gridCol w="1082683">
                  <a:extLst>
                    <a:ext uri="{9D8B030D-6E8A-4147-A177-3AD203B41FA5}">
                      <a16:colId xmlns="" xmlns:a16="http://schemas.microsoft.com/office/drawing/2014/main" val="2230074123"/>
                    </a:ext>
                  </a:extLst>
                </a:gridCol>
              </a:tblGrid>
              <a:tr h="247187">
                <a:tc>
                  <a:txBody>
                    <a:bodyPr/>
                    <a:lstStyle/>
                    <a:p>
                      <a:pPr algn="ctr"/>
                      <a:r>
                        <a:rPr lang="en-US" sz="1600" dirty="0"/>
                        <a:t>System</a:t>
                      </a:r>
                    </a:p>
                  </a:txBody>
                  <a:tcPr/>
                </a:tc>
                <a:tc>
                  <a:txBody>
                    <a:bodyPr/>
                    <a:lstStyle/>
                    <a:p>
                      <a:pPr algn="ctr"/>
                      <a:r>
                        <a:rPr lang="en-US" sz="1600" dirty="0"/>
                        <a:t>Original</a:t>
                      </a:r>
                    </a:p>
                  </a:txBody>
                  <a:tcPr/>
                </a:tc>
                <a:tc>
                  <a:txBody>
                    <a:bodyPr/>
                    <a:lstStyle/>
                    <a:p>
                      <a:pPr algn="ctr"/>
                      <a:r>
                        <a:rPr lang="en-US" sz="1600" dirty="0" err="1"/>
                        <a:t>AddOneSent</a:t>
                      </a:r>
                      <a:endParaRPr lang="en-US" sz="1600" dirty="0"/>
                    </a:p>
                  </a:txBody>
                  <a:tcPr/>
                </a:tc>
                <a:tc>
                  <a:txBody>
                    <a:bodyPr/>
                    <a:lstStyle/>
                    <a:p>
                      <a:pPr algn="ctr"/>
                      <a:r>
                        <a:rPr lang="en-US" sz="1600" dirty="0" err="1"/>
                        <a:t>AddSent</a:t>
                      </a:r>
                      <a:endParaRPr lang="en-US" sz="1600" dirty="0"/>
                    </a:p>
                  </a:txBody>
                  <a:tcPr/>
                </a:tc>
                <a:extLst>
                  <a:ext uri="{0D108BD9-81ED-4DB2-BD59-A6C34878D82A}">
                    <a16:rowId xmlns="" xmlns:a16="http://schemas.microsoft.com/office/drawing/2014/main" val="1379401512"/>
                  </a:ext>
                </a:extLst>
              </a:tr>
              <a:tr h="191970">
                <a:tc>
                  <a:txBody>
                    <a:bodyPr/>
                    <a:lstStyle/>
                    <a:p>
                      <a:r>
                        <a:rPr lang="en-US" sz="1600" dirty="0" err="1"/>
                        <a:t>ReasoNet</a:t>
                      </a:r>
                      <a:r>
                        <a:rPr lang="en-US" sz="1600" dirty="0"/>
                        <a:t>, ensemble (Shen et</a:t>
                      </a:r>
                      <a:r>
                        <a:rPr lang="en-US" sz="1600" baseline="0" dirty="0"/>
                        <a:t> al., 2017)</a:t>
                      </a:r>
                      <a:endParaRPr lang="en-US" sz="1600" dirty="0"/>
                    </a:p>
                  </a:txBody>
                  <a:tcPr/>
                </a:tc>
                <a:tc>
                  <a:txBody>
                    <a:bodyPr/>
                    <a:lstStyle/>
                    <a:p>
                      <a:pPr algn="ctr"/>
                      <a:r>
                        <a:rPr lang="en-US" sz="1600" dirty="0"/>
                        <a:t>81.1</a:t>
                      </a:r>
                    </a:p>
                  </a:txBody>
                  <a:tcPr/>
                </a:tc>
                <a:tc>
                  <a:txBody>
                    <a:bodyPr/>
                    <a:lstStyle/>
                    <a:p>
                      <a:pPr algn="ctr"/>
                      <a:r>
                        <a:rPr lang="en-US" sz="1600" b="0" dirty="0"/>
                        <a:t>49.8</a:t>
                      </a:r>
                    </a:p>
                  </a:txBody>
                  <a:tcPr/>
                </a:tc>
                <a:tc>
                  <a:txBody>
                    <a:bodyPr/>
                    <a:lstStyle/>
                    <a:p>
                      <a:pPr algn="ctr"/>
                      <a:r>
                        <a:rPr lang="en-US" sz="1600" dirty="0"/>
                        <a:t>39.4</a:t>
                      </a:r>
                    </a:p>
                  </a:txBody>
                  <a:tcPr/>
                </a:tc>
                <a:extLst>
                  <a:ext uri="{0D108BD9-81ED-4DB2-BD59-A6C34878D82A}">
                    <a16:rowId xmlns="" xmlns:a16="http://schemas.microsoft.com/office/drawing/2014/main" val="303738452"/>
                  </a:ext>
                </a:extLst>
              </a:tr>
              <a:tr h="191970">
                <a:tc>
                  <a:txBody>
                    <a:bodyPr/>
                    <a:lstStyle/>
                    <a:p>
                      <a:r>
                        <a:rPr lang="en-US" sz="1600" dirty="0"/>
                        <a:t>SEDT, ensemble (Liu et al., 2017)</a:t>
                      </a:r>
                    </a:p>
                  </a:txBody>
                  <a:tcPr/>
                </a:tc>
                <a:tc>
                  <a:txBody>
                    <a:bodyPr/>
                    <a:lstStyle/>
                    <a:p>
                      <a:pPr algn="ctr"/>
                      <a:r>
                        <a:rPr lang="en-US" sz="1600" dirty="0"/>
                        <a:t>80.1</a:t>
                      </a:r>
                    </a:p>
                  </a:txBody>
                  <a:tcPr/>
                </a:tc>
                <a:tc>
                  <a:txBody>
                    <a:bodyPr/>
                    <a:lstStyle/>
                    <a:p>
                      <a:pPr algn="ctr"/>
                      <a:r>
                        <a:rPr lang="en-US" sz="1600" dirty="0"/>
                        <a:t>46.5</a:t>
                      </a:r>
                    </a:p>
                  </a:txBody>
                  <a:tcPr/>
                </a:tc>
                <a:tc>
                  <a:txBody>
                    <a:bodyPr/>
                    <a:lstStyle/>
                    <a:p>
                      <a:pPr algn="ctr"/>
                      <a:r>
                        <a:rPr lang="en-US" sz="1600" dirty="0"/>
                        <a:t>35.0</a:t>
                      </a:r>
                    </a:p>
                  </a:txBody>
                  <a:tcPr/>
                </a:tc>
                <a:extLst>
                  <a:ext uri="{0D108BD9-81ED-4DB2-BD59-A6C34878D82A}">
                    <a16:rowId xmlns="" xmlns:a16="http://schemas.microsoft.com/office/drawing/2014/main" val="1453975255"/>
                  </a:ext>
                </a:extLst>
              </a:tr>
              <a:tr h="221365">
                <a:tc>
                  <a:txBody>
                    <a:bodyPr/>
                    <a:lstStyle/>
                    <a:p>
                      <a:r>
                        <a:rPr lang="en-US" sz="1600" dirty="0"/>
                        <a:t>Mnemonic Reader, ensemble (Hu et al., 2017)</a:t>
                      </a:r>
                    </a:p>
                  </a:txBody>
                  <a:tcPr/>
                </a:tc>
                <a:tc>
                  <a:txBody>
                    <a:bodyPr/>
                    <a:lstStyle/>
                    <a:p>
                      <a:pPr algn="ctr"/>
                      <a:r>
                        <a:rPr lang="en-US" sz="1600" dirty="0"/>
                        <a:t>79.1</a:t>
                      </a:r>
                    </a:p>
                  </a:txBody>
                  <a:tcPr/>
                </a:tc>
                <a:tc>
                  <a:txBody>
                    <a:bodyPr/>
                    <a:lstStyle/>
                    <a:p>
                      <a:pPr algn="ctr"/>
                      <a:r>
                        <a:rPr lang="en-US" sz="1600" b="0" dirty="0"/>
                        <a:t>55.3</a:t>
                      </a:r>
                    </a:p>
                  </a:txBody>
                  <a:tcPr/>
                </a:tc>
                <a:tc>
                  <a:txBody>
                    <a:bodyPr/>
                    <a:lstStyle/>
                    <a:p>
                      <a:pPr algn="ctr"/>
                      <a:r>
                        <a:rPr lang="en-US" sz="1600" b="0" dirty="0"/>
                        <a:t>46.2</a:t>
                      </a:r>
                    </a:p>
                  </a:txBody>
                  <a:tcPr/>
                </a:tc>
                <a:extLst>
                  <a:ext uri="{0D108BD9-81ED-4DB2-BD59-A6C34878D82A}">
                    <a16:rowId xmlns="" xmlns:a16="http://schemas.microsoft.com/office/drawing/2014/main" val="3365561209"/>
                  </a:ext>
                </a:extLst>
              </a:tr>
              <a:tr h="191970">
                <a:tc>
                  <a:txBody>
                    <a:bodyPr/>
                    <a:lstStyle/>
                    <a:p>
                      <a:r>
                        <a:rPr lang="en-US" sz="1600" dirty="0"/>
                        <a:t>Ruminating Reader (Gong and Bowman, 2017)</a:t>
                      </a:r>
                    </a:p>
                  </a:txBody>
                  <a:tcPr/>
                </a:tc>
                <a:tc>
                  <a:txBody>
                    <a:bodyPr/>
                    <a:lstStyle/>
                    <a:p>
                      <a:pPr algn="ctr"/>
                      <a:r>
                        <a:rPr lang="en-US" sz="1600" dirty="0"/>
                        <a:t>78.8</a:t>
                      </a:r>
                    </a:p>
                  </a:txBody>
                  <a:tcPr/>
                </a:tc>
                <a:tc>
                  <a:txBody>
                    <a:bodyPr/>
                    <a:lstStyle/>
                    <a:p>
                      <a:pPr algn="ctr"/>
                      <a:r>
                        <a:rPr lang="en-US" sz="1600" b="0" dirty="0"/>
                        <a:t>47.7</a:t>
                      </a:r>
                    </a:p>
                  </a:txBody>
                  <a:tcPr/>
                </a:tc>
                <a:tc>
                  <a:txBody>
                    <a:bodyPr/>
                    <a:lstStyle/>
                    <a:p>
                      <a:pPr algn="ctr"/>
                      <a:r>
                        <a:rPr lang="en-US" sz="1600" b="0" dirty="0"/>
                        <a:t>37.4</a:t>
                      </a:r>
                    </a:p>
                  </a:txBody>
                  <a:tcPr/>
                </a:tc>
                <a:extLst>
                  <a:ext uri="{0D108BD9-81ED-4DB2-BD59-A6C34878D82A}">
                    <a16:rowId xmlns="" xmlns:a16="http://schemas.microsoft.com/office/drawing/2014/main" val="3578781470"/>
                  </a:ext>
                </a:extLst>
              </a:tr>
              <a:tr h="191970">
                <a:tc>
                  <a:txBody>
                    <a:bodyPr/>
                    <a:lstStyle/>
                    <a:p>
                      <a:r>
                        <a:rPr lang="en-US" sz="1600" dirty="0" err="1"/>
                        <a:t>jNet</a:t>
                      </a:r>
                      <a:r>
                        <a:rPr lang="en-US" sz="1600" dirty="0"/>
                        <a:t> (Zhang et</a:t>
                      </a:r>
                      <a:r>
                        <a:rPr lang="en-US" sz="1600" baseline="0" dirty="0"/>
                        <a:t> al., 2017)</a:t>
                      </a:r>
                      <a:endParaRPr lang="en-US" sz="1600" dirty="0"/>
                    </a:p>
                  </a:txBody>
                  <a:tcPr/>
                </a:tc>
                <a:tc>
                  <a:txBody>
                    <a:bodyPr/>
                    <a:lstStyle/>
                    <a:p>
                      <a:pPr algn="ctr"/>
                      <a:r>
                        <a:rPr lang="en-US" sz="1600" dirty="0"/>
                        <a:t>78.6</a:t>
                      </a:r>
                    </a:p>
                  </a:txBody>
                  <a:tcPr/>
                </a:tc>
                <a:tc>
                  <a:txBody>
                    <a:bodyPr/>
                    <a:lstStyle/>
                    <a:p>
                      <a:pPr algn="ctr"/>
                      <a:r>
                        <a:rPr lang="en-US" sz="1600" b="0" dirty="0"/>
                        <a:t>47.0</a:t>
                      </a:r>
                    </a:p>
                  </a:txBody>
                  <a:tcPr/>
                </a:tc>
                <a:tc>
                  <a:txBody>
                    <a:bodyPr/>
                    <a:lstStyle/>
                    <a:p>
                      <a:pPr algn="ctr"/>
                      <a:r>
                        <a:rPr lang="en-US" sz="1600" b="0" dirty="0"/>
                        <a:t>37.9</a:t>
                      </a:r>
                    </a:p>
                  </a:txBody>
                  <a:tcPr/>
                </a:tc>
                <a:extLst>
                  <a:ext uri="{0D108BD9-81ED-4DB2-BD59-A6C34878D82A}">
                    <a16:rowId xmlns="" xmlns:a16="http://schemas.microsoft.com/office/drawing/2014/main" val="10005"/>
                  </a:ext>
                </a:extLst>
              </a:tr>
              <a:tr h="191970">
                <a:tc>
                  <a:txBody>
                    <a:bodyPr/>
                    <a:lstStyle/>
                    <a:p>
                      <a:r>
                        <a:rPr lang="en-US" sz="1600" dirty="0"/>
                        <a:t>Mnemonic Reader, single (Hu et al., 2017)</a:t>
                      </a:r>
                    </a:p>
                  </a:txBody>
                  <a:tcPr/>
                </a:tc>
                <a:tc>
                  <a:txBody>
                    <a:bodyPr/>
                    <a:lstStyle/>
                    <a:p>
                      <a:pPr algn="ctr"/>
                      <a:r>
                        <a:rPr lang="en-US" sz="1600" dirty="0"/>
                        <a:t>78.5</a:t>
                      </a:r>
                    </a:p>
                  </a:txBody>
                  <a:tcPr/>
                </a:tc>
                <a:tc>
                  <a:txBody>
                    <a:bodyPr/>
                    <a:lstStyle/>
                    <a:p>
                      <a:pPr algn="ctr"/>
                      <a:r>
                        <a:rPr lang="en-US" sz="1600" b="0" dirty="0"/>
                        <a:t>56.0</a:t>
                      </a:r>
                    </a:p>
                  </a:txBody>
                  <a:tcPr/>
                </a:tc>
                <a:tc>
                  <a:txBody>
                    <a:bodyPr/>
                    <a:lstStyle/>
                    <a:p>
                      <a:pPr algn="ctr"/>
                      <a:r>
                        <a:rPr lang="en-US" sz="1600" b="0" dirty="0"/>
                        <a:t>46.6</a:t>
                      </a:r>
                    </a:p>
                  </a:txBody>
                  <a:tcPr/>
                </a:tc>
                <a:extLst>
                  <a:ext uri="{0D108BD9-81ED-4DB2-BD59-A6C34878D82A}">
                    <a16:rowId xmlns="" xmlns:a16="http://schemas.microsoft.com/office/drawing/2014/main" val="10006"/>
                  </a:ext>
                </a:extLst>
              </a:tr>
              <a:tr h="191970">
                <a:tc>
                  <a:txBody>
                    <a:bodyPr/>
                    <a:lstStyle/>
                    <a:p>
                      <a:r>
                        <a:rPr lang="en-US" sz="1600" dirty="0" err="1"/>
                        <a:t>ReasoNet</a:t>
                      </a:r>
                      <a:r>
                        <a:rPr lang="en-US" sz="1600" dirty="0"/>
                        <a:t>, single (Shen et al., 2017)</a:t>
                      </a:r>
                    </a:p>
                  </a:txBody>
                  <a:tcPr/>
                </a:tc>
                <a:tc>
                  <a:txBody>
                    <a:bodyPr/>
                    <a:lstStyle/>
                    <a:p>
                      <a:pPr algn="ctr"/>
                      <a:r>
                        <a:rPr lang="en-US" sz="1600" dirty="0"/>
                        <a:t>78.2</a:t>
                      </a:r>
                    </a:p>
                  </a:txBody>
                  <a:tcPr/>
                </a:tc>
                <a:tc>
                  <a:txBody>
                    <a:bodyPr/>
                    <a:lstStyle/>
                    <a:p>
                      <a:pPr algn="ctr"/>
                      <a:r>
                        <a:rPr lang="en-US" sz="1600" dirty="0"/>
                        <a:t>50.3</a:t>
                      </a:r>
                    </a:p>
                  </a:txBody>
                  <a:tcPr/>
                </a:tc>
                <a:tc>
                  <a:txBody>
                    <a:bodyPr/>
                    <a:lstStyle/>
                    <a:p>
                      <a:pPr algn="ctr"/>
                      <a:r>
                        <a:rPr lang="en-US" sz="1600" dirty="0"/>
                        <a:t>39.4</a:t>
                      </a:r>
                    </a:p>
                  </a:txBody>
                  <a:tcPr/>
                </a:tc>
                <a:extLst>
                  <a:ext uri="{0D108BD9-81ED-4DB2-BD59-A6C34878D82A}">
                    <a16:rowId xmlns="" xmlns:a16="http://schemas.microsoft.com/office/drawing/2014/main" val="10007"/>
                  </a:ext>
                </a:extLst>
              </a:tr>
              <a:tr h="191970">
                <a:tc>
                  <a:txBody>
                    <a:bodyPr/>
                    <a:lstStyle/>
                    <a:p>
                      <a:r>
                        <a:rPr lang="en-US" sz="1600" dirty="0"/>
                        <a:t>MPCM, single (Wang et al., 2016)</a:t>
                      </a:r>
                    </a:p>
                  </a:txBody>
                  <a:tcPr/>
                </a:tc>
                <a:tc>
                  <a:txBody>
                    <a:bodyPr/>
                    <a:lstStyle/>
                    <a:p>
                      <a:pPr algn="ctr"/>
                      <a:r>
                        <a:rPr lang="en-US" sz="1600" dirty="0"/>
                        <a:t>77.0</a:t>
                      </a:r>
                    </a:p>
                  </a:txBody>
                  <a:tcPr/>
                </a:tc>
                <a:tc>
                  <a:txBody>
                    <a:bodyPr/>
                    <a:lstStyle/>
                    <a:p>
                      <a:pPr algn="ctr"/>
                      <a:r>
                        <a:rPr lang="en-US" sz="1600" dirty="0"/>
                        <a:t>50.0</a:t>
                      </a:r>
                    </a:p>
                  </a:txBody>
                  <a:tcPr/>
                </a:tc>
                <a:tc>
                  <a:txBody>
                    <a:bodyPr/>
                    <a:lstStyle/>
                    <a:p>
                      <a:pPr algn="ctr"/>
                      <a:r>
                        <a:rPr lang="en-US" sz="1600" dirty="0"/>
                        <a:t>40.3</a:t>
                      </a:r>
                    </a:p>
                  </a:txBody>
                  <a:tcPr/>
                </a:tc>
                <a:extLst>
                  <a:ext uri="{0D108BD9-81ED-4DB2-BD59-A6C34878D82A}">
                    <a16:rowId xmlns="" xmlns:a16="http://schemas.microsoft.com/office/drawing/2014/main" val="10008"/>
                  </a:ext>
                </a:extLst>
              </a:tr>
              <a:tr h="191970">
                <a:tc>
                  <a:txBody>
                    <a:bodyPr/>
                    <a:lstStyle/>
                    <a:p>
                      <a:r>
                        <a:rPr lang="en-US" sz="1600" dirty="0"/>
                        <a:t>SEDT, single (Liu</a:t>
                      </a:r>
                      <a:r>
                        <a:rPr lang="en-US" sz="1600" baseline="0" dirty="0"/>
                        <a:t> et al., 2017)</a:t>
                      </a:r>
                      <a:endParaRPr lang="en-US" sz="1600" dirty="0"/>
                    </a:p>
                  </a:txBody>
                  <a:tcPr/>
                </a:tc>
                <a:tc>
                  <a:txBody>
                    <a:bodyPr/>
                    <a:lstStyle/>
                    <a:p>
                      <a:pPr algn="ctr"/>
                      <a:r>
                        <a:rPr lang="en-US" sz="1600" dirty="0"/>
                        <a:t>76.9</a:t>
                      </a:r>
                    </a:p>
                  </a:txBody>
                  <a:tcPr/>
                </a:tc>
                <a:tc>
                  <a:txBody>
                    <a:bodyPr/>
                    <a:lstStyle/>
                    <a:p>
                      <a:pPr algn="ctr"/>
                      <a:r>
                        <a:rPr lang="en-US" sz="1600" dirty="0"/>
                        <a:t>44.8</a:t>
                      </a:r>
                    </a:p>
                  </a:txBody>
                  <a:tcPr/>
                </a:tc>
                <a:tc>
                  <a:txBody>
                    <a:bodyPr/>
                    <a:lstStyle/>
                    <a:p>
                      <a:pPr algn="ctr"/>
                      <a:r>
                        <a:rPr lang="en-US" sz="1600" dirty="0"/>
                        <a:t>33.9</a:t>
                      </a:r>
                    </a:p>
                  </a:txBody>
                  <a:tcPr/>
                </a:tc>
                <a:extLst>
                  <a:ext uri="{0D108BD9-81ED-4DB2-BD59-A6C34878D82A}">
                    <a16:rowId xmlns="" xmlns:a16="http://schemas.microsoft.com/office/drawing/2014/main" val="10009"/>
                  </a:ext>
                </a:extLst>
              </a:tr>
              <a:tr h="191970">
                <a:tc>
                  <a:txBody>
                    <a:bodyPr/>
                    <a:lstStyle/>
                    <a:p>
                      <a:r>
                        <a:rPr lang="en-US" sz="1600" dirty="0" err="1"/>
                        <a:t>RaSOR</a:t>
                      </a:r>
                      <a:r>
                        <a:rPr lang="en-US" sz="1600" dirty="0"/>
                        <a:t> (Lee et</a:t>
                      </a:r>
                      <a:r>
                        <a:rPr lang="en-US" sz="1600" baseline="0" dirty="0"/>
                        <a:t> al., 2016)</a:t>
                      </a:r>
                      <a:endParaRPr lang="en-US" sz="1600" dirty="0"/>
                    </a:p>
                  </a:txBody>
                  <a:tcPr/>
                </a:tc>
                <a:tc>
                  <a:txBody>
                    <a:bodyPr/>
                    <a:lstStyle/>
                    <a:p>
                      <a:pPr algn="ctr"/>
                      <a:r>
                        <a:rPr lang="en-US" sz="1600" dirty="0"/>
                        <a:t>76.2</a:t>
                      </a:r>
                    </a:p>
                  </a:txBody>
                  <a:tcPr/>
                </a:tc>
                <a:tc>
                  <a:txBody>
                    <a:bodyPr/>
                    <a:lstStyle/>
                    <a:p>
                      <a:pPr algn="ctr"/>
                      <a:r>
                        <a:rPr lang="en-US" sz="1600" dirty="0"/>
                        <a:t>49.5</a:t>
                      </a:r>
                    </a:p>
                  </a:txBody>
                  <a:tcPr/>
                </a:tc>
                <a:tc>
                  <a:txBody>
                    <a:bodyPr/>
                    <a:lstStyle/>
                    <a:p>
                      <a:pPr algn="ctr"/>
                      <a:r>
                        <a:rPr lang="en-US" sz="1600" dirty="0"/>
                        <a:t>39.5</a:t>
                      </a:r>
                    </a:p>
                  </a:txBody>
                  <a:tcPr/>
                </a:tc>
                <a:extLst>
                  <a:ext uri="{0D108BD9-81ED-4DB2-BD59-A6C34878D82A}">
                    <a16:rowId xmlns="" xmlns:a16="http://schemas.microsoft.com/office/drawing/2014/main" val="10010"/>
                  </a:ext>
                </a:extLst>
              </a:tr>
              <a:tr h="191970">
                <a:tc>
                  <a:txBody>
                    <a:bodyPr/>
                    <a:lstStyle/>
                    <a:p>
                      <a:r>
                        <a:rPr lang="en-US" sz="1600" dirty="0"/>
                        <a:t>DCR (Yu et al., 2016)</a:t>
                      </a:r>
                    </a:p>
                  </a:txBody>
                  <a:tcPr/>
                </a:tc>
                <a:tc>
                  <a:txBody>
                    <a:bodyPr/>
                    <a:lstStyle/>
                    <a:p>
                      <a:pPr algn="ctr"/>
                      <a:r>
                        <a:rPr lang="en-US" sz="1600" dirty="0"/>
                        <a:t>69.3</a:t>
                      </a:r>
                    </a:p>
                  </a:txBody>
                  <a:tcPr/>
                </a:tc>
                <a:tc>
                  <a:txBody>
                    <a:bodyPr/>
                    <a:lstStyle/>
                    <a:p>
                      <a:pPr algn="ctr"/>
                      <a:r>
                        <a:rPr lang="en-US" sz="1600" dirty="0"/>
                        <a:t>45.1</a:t>
                      </a:r>
                    </a:p>
                  </a:txBody>
                  <a:tcPr/>
                </a:tc>
                <a:tc>
                  <a:txBody>
                    <a:bodyPr/>
                    <a:lstStyle/>
                    <a:p>
                      <a:pPr algn="ctr"/>
                      <a:r>
                        <a:rPr lang="en-US" sz="1600" dirty="0"/>
                        <a:t>37.8</a:t>
                      </a:r>
                    </a:p>
                  </a:txBody>
                  <a:tcPr/>
                </a:tc>
                <a:extLst>
                  <a:ext uri="{0D108BD9-81ED-4DB2-BD59-A6C34878D82A}">
                    <a16:rowId xmlns="" xmlns:a16="http://schemas.microsoft.com/office/drawing/2014/main" val="10011"/>
                  </a:ext>
                </a:extLst>
              </a:tr>
              <a:tr h="191970">
                <a:tc>
                  <a:txBody>
                    <a:bodyPr/>
                    <a:lstStyle/>
                    <a:p>
                      <a:r>
                        <a:rPr lang="en-US" sz="1600" dirty="0"/>
                        <a:t>Logistic</a:t>
                      </a:r>
                      <a:r>
                        <a:rPr lang="en-US" sz="1600" baseline="0" dirty="0"/>
                        <a:t> Regression (</a:t>
                      </a:r>
                      <a:r>
                        <a:rPr lang="en-US" sz="1600" baseline="0" dirty="0" err="1"/>
                        <a:t>Rajpurkar</a:t>
                      </a:r>
                      <a:r>
                        <a:rPr lang="en-US" sz="1600" baseline="0" dirty="0"/>
                        <a:t> et al., 2016)</a:t>
                      </a:r>
                      <a:endParaRPr lang="en-US" sz="1600" dirty="0"/>
                    </a:p>
                  </a:txBody>
                  <a:tcPr/>
                </a:tc>
                <a:tc>
                  <a:txBody>
                    <a:bodyPr/>
                    <a:lstStyle/>
                    <a:p>
                      <a:pPr algn="ctr"/>
                      <a:r>
                        <a:rPr lang="en-US" sz="1600" dirty="0"/>
                        <a:t>50.4</a:t>
                      </a:r>
                    </a:p>
                  </a:txBody>
                  <a:tcPr/>
                </a:tc>
                <a:tc>
                  <a:txBody>
                    <a:bodyPr/>
                    <a:lstStyle/>
                    <a:p>
                      <a:pPr algn="ctr"/>
                      <a:r>
                        <a:rPr lang="en-US" sz="1600" dirty="0"/>
                        <a:t>30.4</a:t>
                      </a:r>
                    </a:p>
                  </a:txBody>
                  <a:tcPr/>
                </a:tc>
                <a:tc>
                  <a:txBody>
                    <a:bodyPr/>
                    <a:lstStyle/>
                    <a:p>
                      <a:pPr algn="ctr"/>
                      <a:r>
                        <a:rPr lang="en-US" sz="1600" dirty="0"/>
                        <a:t>23.2</a:t>
                      </a:r>
                    </a:p>
                  </a:txBody>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2474529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1C9D9-6EEF-4406-98FC-319FD83F2891}"/>
              </a:ext>
            </a:extLst>
          </p:cNvPr>
          <p:cNvSpPr>
            <a:spLocks noGrp="1"/>
          </p:cNvSpPr>
          <p:nvPr>
            <p:ph type="title"/>
          </p:nvPr>
        </p:nvSpPr>
        <p:spPr/>
        <p:txBody>
          <a:bodyPr/>
          <a:lstStyle/>
          <a:p>
            <a:r>
              <a:rPr lang="en-US" dirty="0"/>
              <a:t>Results (12 </a:t>
            </a:r>
            <a:r>
              <a:rPr lang="en-US" dirty="0" smtClean="0"/>
              <a:t>“test” systems)</a:t>
            </a:r>
            <a:endParaRPr lang="en-US" dirty="0"/>
          </a:p>
        </p:txBody>
      </p:sp>
      <p:sp>
        <p:nvSpPr>
          <p:cNvPr id="4" name="Slide Number Placeholder 3">
            <a:extLst>
              <a:ext uri="{FF2B5EF4-FFF2-40B4-BE49-F238E27FC236}">
                <a16:creationId xmlns:a16="http://schemas.microsoft.com/office/drawing/2014/main" xmlns="" id="{88ABB038-E0C6-4D7D-B882-AC84FA0CF625}"/>
              </a:ext>
            </a:extLst>
          </p:cNvPr>
          <p:cNvSpPr>
            <a:spLocks noGrp="1"/>
          </p:cNvSpPr>
          <p:nvPr>
            <p:ph type="sldNum" sz="quarter" idx="12"/>
          </p:nvPr>
        </p:nvSpPr>
        <p:spPr/>
        <p:txBody>
          <a:bodyPr/>
          <a:lstStyle/>
          <a:p>
            <a:pPr>
              <a:defRPr/>
            </a:pPr>
            <a:fld id="{0490CB10-012C-5540-8C5A-ACE982847933}" type="slidenum">
              <a:rPr lang="en-US" smtClean="0"/>
              <a:pPr>
                <a:defRPr/>
              </a:pPr>
              <a:t>28</a:t>
            </a:fld>
            <a:endParaRPr lang="en-US"/>
          </a:p>
        </p:txBody>
      </p:sp>
      <p:graphicFrame>
        <p:nvGraphicFramePr>
          <p:cNvPr id="5" name="Table 2">
            <a:extLst>
              <a:ext uri="{FF2B5EF4-FFF2-40B4-BE49-F238E27FC236}">
                <a16:creationId xmlns="" xmlns:a16="http://schemas.microsoft.com/office/drawing/2014/main" id="{C5097366-34E8-44AF-9CBA-9EE1F2C4238C}"/>
              </a:ext>
            </a:extLst>
          </p:cNvPr>
          <p:cNvGraphicFramePr>
            <a:graphicFrameLocks noGrp="1"/>
          </p:cNvGraphicFramePr>
          <p:nvPr>
            <p:extLst>
              <p:ext uri="{D42A27DB-BD31-4B8C-83A1-F6EECF244321}">
                <p14:modId xmlns:p14="http://schemas.microsoft.com/office/powerpoint/2010/main" val="3428163853"/>
              </p:ext>
            </p:extLst>
          </p:nvPr>
        </p:nvGraphicFramePr>
        <p:xfrm>
          <a:off x="463252" y="1541020"/>
          <a:ext cx="8217496" cy="4358640"/>
        </p:xfrm>
        <a:graphic>
          <a:graphicData uri="http://schemas.openxmlformats.org/drawingml/2006/table">
            <a:tbl>
              <a:tblPr firstRow="1" bandRow="1">
                <a:tableStyleId>{6E25E649-3F16-4E02-A733-19D2CDBF48F0}</a:tableStyleId>
              </a:tblPr>
              <a:tblGrid>
                <a:gridCol w="4643481">
                  <a:extLst>
                    <a:ext uri="{9D8B030D-6E8A-4147-A177-3AD203B41FA5}">
                      <a16:colId xmlns="" xmlns:a16="http://schemas.microsoft.com/office/drawing/2014/main" val="2932526435"/>
                    </a:ext>
                  </a:extLst>
                </a:gridCol>
                <a:gridCol w="1009967">
                  <a:extLst>
                    <a:ext uri="{9D8B030D-6E8A-4147-A177-3AD203B41FA5}">
                      <a16:colId xmlns="" xmlns:a16="http://schemas.microsoft.com/office/drawing/2014/main" val="3129365870"/>
                    </a:ext>
                  </a:extLst>
                </a:gridCol>
                <a:gridCol w="1481365">
                  <a:extLst>
                    <a:ext uri="{9D8B030D-6E8A-4147-A177-3AD203B41FA5}">
                      <a16:colId xmlns="" xmlns:a16="http://schemas.microsoft.com/office/drawing/2014/main" val="3440514393"/>
                    </a:ext>
                  </a:extLst>
                </a:gridCol>
                <a:gridCol w="1082683">
                  <a:extLst>
                    <a:ext uri="{9D8B030D-6E8A-4147-A177-3AD203B41FA5}">
                      <a16:colId xmlns="" xmlns:a16="http://schemas.microsoft.com/office/drawing/2014/main" val="2230074123"/>
                    </a:ext>
                  </a:extLst>
                </a:gridCol>
              </a:tblGrid>
              <a:tr h="247187">
                <a:tc>
                  <a:txBody>
                    <a:bodyPr/>
                    <a:lstStyle/>
                    <a:p>
                      <a:pPr algn="ctr"/>
                      <a:r>
                        <a:rPr lang="en-US" sz="1600" dirty="0"/>
                        <a:t>System</a:t>
                      </a:r>
                    </a:p>
                  </a:txBody>
                  <a:tcPr/>
                </a:tc>
                <a:tc>
                  <a:txBody>
                    <a:bodyPr/>
                    <a:lstStyle/>
                    <a:p>
                      <a:pPr algn="ctr"/>
                      <a:r>
                        <a:rPr lang="en-US" sz="1600" dirty="0"/>
                        <a:t>Original</a:t>
                      </a:r>
                    </a:p>
                  </a:txBody>
                  <a:tcPr/>
                </a:tc>
                <a:tc>
                  <a:txBody>
                    <a:bodyPr/>
                    <a:lstStyle/>
                    <a:p>
                      <a:pPr algn="ctr"/>
                      <a:r>
                        <a:rPr lang="en-US" sz="1600" dirty="0" err="1"/>
                        <a:t>AddOneSent</a:t>
                      </a:r>
                      <a:endParaRPr lang="en-US" sz="1600" dirty="0"/>
                    </a:p>
                  </a:txBody>
                  <a:tcPr/>
                </a:tc>
                <a:tc>
                  <a:txBody>
                    <a:bodyPr/>
                    <a:lstStyle/>
                    <a:p>
                      <a:pPr algn="ctr"/>
                      <a:r>
                        <a:rPr lang="en-US" sz="1600" dirty="0" err="1"/>
                        <a:t>AddSent</a:t>
                      </a:r>
                      <a:endParaRPr lang="en-US" sz="1600" dirty="0"/>
                    </a:p>
                  </a:txBody>
                  <a:tcPr/>
                </a:tc>
                <a:extLst>
                  <a:ext uri="{0D108BD9-81ED-4DB2-BD59-A6C34878D82A}">
                    <a16:rowId xmlns="" xmlns:a16="http://schemas.microsoft.com/office/drawing/2014/main" val="1379401512"/>
                  </a:ext>
                </a:extLst>
              </a:tr>
              <a:tr h="191970">
                <a:tc>
                  <a:txBody>
                    <a:bodyPr/>
                    <a:lstStyle/>
                    <a:p>
                      <a:r>
                        <a:rPr lang="en-US" sz="1600" dirty="0" err="1"/>
                        <a:t>ReasoNet</a:t>
                      </a:r>
                      <a:r>
                        <a:rPr lang="en-US" sz="1600" dirty="0"/>
                        <a:t>, ensemble (Shen et</a:t>
                      </a:r>
                      <a:r>
                        <a:rPr lang="en-US" sz="1600" baseline="0" dirty="0"/>
                        <a:t> al., 2017)</a:t>
                      </a:r>
                      <a:endParaRPr lang="en-US" sz="1600" dirty="0"/>
                    </a:p>
                  </a:txBody>
                  <a:tcPr/>
                </a:tc>
                <a:tc>
                  <a:txBody>
                    <a:bodyPr/>
                    <a:lstStyle/>
                    <a:p>
                      <a:pPr algn="ctr"/>
                      <a:r>
                        <a:rPr lang="en-US" sz="1600" dirty="0"/>
                        <a:t>81.1</a:t>
                      </a:r>
                    </a:p>
                  </a:txBody>
                  <a:tcPr/>
                </a:tc>
                <a:tc>
                  <a:txBody>
                    <a:bodyPr/>
                    <a:lstStyle/>
                    <a:p>
                      <a:pPr algn="ctr"/>
                      <a:r>
                        <a:rPr lang="en-US" sz="1600" b="0" dirty="0"/>
                        <a:t>49.8</a:t>
                      </a:r>
                    </a:p>
                  </a:txBody>
                  <a:tcPr/>
                </a:tc>
                <a:tc>
                  <a:txBody>
                    <a:bodyPr/>
                    <a:lstStyle/>
                    <a:p>
                      <a:pPr algn="ctr"/>
                      <a:r>
                        <a:rPr lang="en-US" sz="1600" dirty="0"/>
                        <a:t>39.4</a:t>
                      </a:r>
                    </a:p>
                  </a:txBody>
                  <a:tcPr/>
                </a:tc>
                <a:extLst>
                  <a:ext uri="{0D108BD9-81ED-4DB2-BD59-A6C34878D82A}">
                    <a16:rowId xmlns="" xmlns:a16="http://schemas.microsoft.com/office/drawing/2014/main" val="303738452"/>
                  </a:ext>
                </a:extLst>
              </a:tr>
              <a:tr h="191970">
                <a:tc>
                  <a:txBody>
                    <a:bodyPr/>
                    <a:lstStyle/>
                    <a:p>
                      <a:r>
                        <a:rPr lang="en-US" sz="1600" dirty="0"/>
                        <a:t>SEDT, ensemble (Liu et al., 2017)</a:t>
                      </a:r>
                    </a:p>
                  </a:txBody>
                  <a:tcPr/>
                </a:tc>
                <a:tc>
                  <a:txBody>
                    <a:bodyPr/>
                    <a:lstStyle/>
                    <a:p>
                      <a:pPr algn="ctr"/>
                      <a:r>
                        <a:rPr lang="en-US" sz="1600" dirty="0"/>
                        <a:t>80.1</a:t>
                      </a:r>
                    </a:p>
                  </a:txBody>
                  <a:tcPr/>
                </a:tc>
                <a:tc>
                  <a:txBody>
                    <a:bodyPr/>
                    <a:lstStyle/>
                    <a:p>
                      <a:pPr algn="ctr"/>
                      <a:r>
                        <a:rPr lang="en-US" sz="1600" dirty="0"/>
                        <a:t>46.5</a:t>
                      </a:r>
                    </a:p>
                  </a:txBody>
                  <a:tcPr/>
                </a:tc>
                <a:tc>
                  <a:txBody>
                    <a:bodyPr/>
                    <a:lstStyle/>
                    <a:p>
                      <a:pPr algn="ctr"/>
                      <a:r>
                        <a:rPr lang="en-US" sz="1600" dirty="0"/>
                        <a:t>35.0</a:t>
                      </a:r>
                    </a:p>
                  </a:txBody>
                  <a:tcPr/>
                </a:tc>
                <a:extLst>
                  <a:ext uri="{0D108BD9-81ED-4DB2-BD59-A6C34878D82A}">
                    <a16:rowId xmlns="" xmlns:a16="http://schemas.microsoft.com/office/drawing/2014/main" val="1453975255"/>
                  </a:ext>
                </a:extLst>
              </a:tr>
              <a:tr h="221365">
                <a:tc>
                  <a:txBody>
                    <a:bodyPr/>
                    <a:lstStyle/>
                    <a:p>
                      <a:r>
                        <a:rPr lang="en-US" sz="1600" b="1" dirty="0">
                          <a:solidFill>
                            <a:srgbClr val="0070C0"/>
                          </a:solidFill>
                        </a:rPr>
                        <a:t>Mnemonic Reader, ensemble (Hu et al., 2017)</a:t>
                      </a:r>
                    </a:p>
                  </a:txBody>
                  <a:tcPr/>
                </a:tc>
                <a:tc>
                  <a:txBody>
                    <a:bodyPr/>
                    <a:lstStyle/>
                    <a:p>
                      <a:pPr algn="ctr"/>
                      <a:r>
                        <a:rPr lang="en-US" sz="1600" b="1" dirty="0">
                          <a:solidFill>
                            <a:srgbClr val="0070C0"/>
                          </a:solidFill>
                        </a:rPr>
                        <a:t>79.1</a:t>
                      </a:r>
                    </a:p>
                  </a:txBody>
                  <a:tcPr/>
                </a:tc>
                <a:tc>
                  <a:txBody>
                    <a:bodyPr/>
                    <a:lstStyle/>
                    <a:p>
                      <a:pPr algn="ctr"/>
                      <a:r>
                        <a:rPr lang="en-US" sz="1600" b="1" dirty="0">
                          <a:solidFill>
                            <a:srgbClr val="0070C0"/>
                          </a:solidFill>
                        </a:rPr>
                        <a:t>55.3</a:t>
                      </a:r>
                    </a:p>
                  </a:txBody>
                  <a:tcPr/>
                </a:tc>
                <a:tc>
                  <a:txBody>
                    <a:bodyPr/>
                    <a:lstStyle/>
                    <a:p>
                      <a:pPr algn="ctr"/>
                      <a:r>
                        <a:rPr lang="en-US" sz="1600" b="1" dirty="0">
                          <a:solidFill>
                            <a:srgbClr val="0070C0"/>
                          </a:solidFill>
                        </a:rPr>
                        <a:t>46.2</a:t>
                      </a:r>
                    </a:p>
                  </a:txBody>
                  <a:tcPr/>
                </a:tc>
                <a:extLst>
                  <a:ext uri="{0D108BD9-81ED-4DB2-BD59-A6C34878D82A}">
                    <a16:rowId xmlns="" xmlns:a16="http://schemas.microsoft.com/office/drawing/2014/main" val="3365561209"/>
                  </a:ext>
                </a:extLst>
              </a:tr>
              <a:tr h="191970">
                <a:tc>
                  <a:txBody>
                    <a:bodyPr/>
                    <a:lstStyle/>
                    <a:p>
                      <a:r>
                        <a:rPr lang="en-US" sz="1600" dirty="0"/>
                        <a:t>Ruminating Reader (Gong and Bowman, 2017)</a:t>
                      </a:r>
                    </a:p>
                  </a:txBody>
                  <a:tcPr/>
                </a:tc>
                <a:tc>
                  <a:txBody>
                    <a:bodyPr/>
                    <a:lstStyle/>
                    <a:p>
                      <a:pPr algn="ctr"/>
                      <a:r>
                        <a:rPr lang="en-US" sz="1600" dirty="0"/>
                        <a:t>78.8</a:t>
                      </a:r>
                    </a:p>
                  </a:txBody>
                  <a:tcPr/>
                </a:tc>
                <a:tc>
                  <a:txBody>
                    <a:bodyPr/>
                    <a:lstStyle/>
                    <a:p>
                      <a:pPr algn="ctr"/>
                      <a:r>
                        <a:rPr lang="en-US" sz="1600" b="0" dirty="0"/>
                        <a:t>47.7</a:t>
                      </a:r>
                    </a:p>
                  </a:txBody>
                  <a:tcPr/>
                </a:tc>
                <a:tc>
                  <a:txBody>
                    <a:bodyPr/>
                    <a:lstStyle/>
                    <a:p>
                      <a:pPr algn="ctr"/>
                      <a:r>
                        <a:rPr lang="en-US" sz="1600" b="0" dirty="0"/>
                        <a:t>37.4</a:t>
                      </a:r>
                    </a:p>
                  </a:txBody>
                  <a:tcPr/>
                </a:tc>
                <a:extLst>
                  <a:ext uri="{0D108BD9-81ED-4DB2-BD59-A6C34878D82A}">
                    <a16:rowId xmlns="" xmlns:a16="http://schemas.microsoft.com/office/drawing/2014/main" val="3578781470"/>
                  </a:ext>
                </a:extLst>
              </a:tr>
              <a:tr h="191970">
                <a:tc>
                  <a:txBody>
                    <a:bodyPr/>
                    <a:lstStyle/>
                    <a:p>
                      <a:r>
                        <a:rPr lang="en-US" sz="1600" dirty="0" err="1"/>
                        <a:t>jNet</a:t>
                      </a:r>
                      <a:r>
                        <a:rPr lang="en-US" sz="1600" dirty="0"/>
                        <a:t> (Zhang et</a:t>
                      </a:r>
                      <a:r>
                        <a:rPr lang="en-US" sz="1600" baseline="0" dirty="0"/>
                        <a:t> al., 2017)</a:t>
                      </a:r>
                      <a:endParaRPr lang="en-US" sz="1600" dirty="0"/>
                    </a:p>
                  </a:txBody>
                  <a:tcPr/>
                </a:tc>
                <a:tc>
                  <a:txBody>
                    <a:bodyPr/>
                    <a:lstStyle/>
                    <a:p>
                      <a:pPr algn="ctr"/>
                      <a:r>
                        <a:rPr lang="en-US" sz="1600" dirty="0"/>
                        <a:t>78.6</a:t>
                      </a:r>
                    </a:p>
                  </a:txBody>
                  <a:tcPr/>
                </a:tc>
                <a:tc>
                  <a:txBody>
                    <a:bodyPr/>
                    <a:lstStyle/>
                    <a:p>
                      <a:pPr algn="ctr"/>
                      <a:r>
                        <a:rPr lang="en-US" sz="1600" b="0" dirty="0"/>
                        <a:t>47.0</a:t>
                      </a:r>
                    </a:p>
                  </a:txBody>
                  <a:tcPr/>
                </a:tc>
                <a:tc>
                  <a:txBody>
                    <a:bodyPr/>
                    <a:lstStyle/>
                    <a:p>
                      <a:pPr algn="ctr"/>
                      <a:r>
                        <a:rPr lang="en-US" sz="1600" b="0" dirty="0"/>
                        <a:t>37.9</a:t>
                      </a:r>
                    </a:p>
                  </a:txBody>
                  <a:tcPr/>
                </a:tc>
                <a:extLst>
                  <a:ext uri="{0D108BD9-81ED-4DB2-BD59-A6C34878D82A}">
                    <a16:rowId xmlns="" xmlns:a16="http://schemas.microsoft.com/office/drawing/2014/main" val="10005"/>
                  </a:ext>
                </a:extLst>
              </a:tr>
              <a:tr h="191970">
                <a:tc>
                  <a:txBody>
                    <a:bodyPr/>
                    <a:lstStyle/>
                    <a:p>
                      <a:r>
                        <a:rPr lang="en-US" sz="1600" b="1" dirty="0">
                          <a:solidFill>
                            <a:srgbClr val="0070C0"/>
                          </a:solidFill>
                        </a:rPr>
                        <a:t>Mnemonic Reader, single (Hu et al., 2017)</a:t>
                      </a:r>
                    </a:p>
                  </a:txBody>
                  <a:tcPr/>
                </a:tc>
                <a:tc>
                  <a:txBody>
                    <a:bodyPr/>
                    <a:lstStyle/>
                    <a:p>
                      <a:pPr algn="ctr"/>
                      <a:r>
                        <a:rPr lang="en-US" sz="1600" b="1" dirty="0">
                          <a:solidFill>
                            <a:srgbClr val="0070C0"/>
                          </a:solidFill>
                        </a:rPr>
                        <a:t>78.5</a:t>
                      </a:r>
                    </a:p>
                  </a:txBody>
                  <a:tcPr/>
                </a:tc>
                <a:tc>
                  <a:txBody>
                    <a:bodyPr/>
                    <a:lstStyle/>
                    <a:p>
                      <a:pPr algn="ctr"/>
                      <a:r>
                        <a:rPr lang="en-US" sz="1600" b="1" dirty="0">
                          <a:solidFill>
                            <a:srgbClr val="0070C0"/>
                          </a:solidFill>
                        </a:rPr>
                        <a:t>56.0</a:t>
                      </a:r>
                    </a:p>
                  </a:txBody>
                  <a:tcPr/>
                </a:tc>
                <a:tc>
                  <a:txBody>
                    <a:bodyPr/>
                    <a:lstStyle/>
                    <a:p>
                      <a:pPr algn="ctr"/>
                      <a:r>
                        <a:rPr lang="en-US" sz="1600" b="1" dirty="0">
                          <a:solidFill>
                            <a:srgbClr val="0070C0"/>
                          </a:solidFill>
                        </a:rPr>
                        <a:t>46.6</a:t>
                      </a:r>
                    </a:p>
                  </a:txBody>
                  <a:tcPr/>
                </a:tc>
                <a:extLst>
                  <a:ext uri="{0D108BD9-81ED-4DB2-BD59-A6C34878D82A}">
                    <a16:rowId xmlns="" xmlns:a16="http://schemas.microsoft.com/office/drawing/2014/main" val="10006"/>
                  </a:ext>
                </a:extLst>
              </a:tr>
              <a:tr h="191970">
                <a:tc>
                  <a:txBody>
                    <a:bodyPr/>
                    <a:lstStyle/>
                    <a:p>
                      <a:r>
                        <a:rPr lang="en-US" sz="1600" dirty="0" err="1"/>
                        <a:t>ReasoNet</a:t>
                      </a:r>
                      <a:r>
                        <a:rPr lang="en-US" sz="1600" dirty="0"/>
                        <a:t>, single (Shen et al., 2017)</a:t>
                      </a:r>
                    </a:p>
                  </a:txBody>
                  <a:tcPr/>
                </a:tc>
                <a:tc>
                  <a:txBody>
                    <a:bodyPr/>
                    <a:lstStyle/>
                    <a:p>
                      <a:pPr algn="ctr"/>
                      <a:r>
                        <a:rPr lang="en-US" sz="1600" dirty="0"/>
                        <a:t>78.2</a:t>
                      </a:r>
                    </a:p>
                  </a:txBody>
                  <a:tcPr/>
                </a:tc>
                <a:tc>
                  <a:txBody>
                    <a:bodyPr/>
                    <a:lstStyle/>
                    <a:p>
                      <a:pPr algn="ctr"/>
                      <a:r>
                        <a:rPr lang="en-US" sz="1600" dirty="0"/>
                        <a:t>50.3</a:t>
                      </a:r>
                    </a:p>
                  </a:txBody>
                  <a:tcPr/>
                </a:tc>
                <a:tc>
                  <a:txBody>
                    <a:bodyPr/>
                    <a:lstStyle/>
                    <a:p>
                      <a:pPr algn="ctr"/>
                      <a:r>
                        <a:rPr lang="en-US" sz="1600" dirty="0"/>
                        <a:t>39.4</a:t>
                      </a:r>
                    </a:p>
                  </a:txBody>
                  <a:tcPr/>
                </a:tc>
                <a:extLst>
                  <a:ext uri="{0D108BD9-81ED-4DB2-BD59-A6C34878D82A}">
                    <a16:rowId xmlns="" xmlns:a16="http://schemas.microsoft.com/office/drawing/2014/main" val="10007"/>
                  </a:ext>
                </a:extLst>
              </a:tr>
              <a:tr h="191970">
                <a:tc>
                  <a:txBody>
                    <a:bodyPr/>
                    <a:lstStyle/>
                    <a:p>
                      <a:r>
                        <a:rPr lang="en-US" sz="1600" dirty="0"/>
                        <a:t>MPCM, single (Wang et al., 2016)</a:t>
                      </a:r>
                    </a:p>
                  </a:txBody>
                  <a:tcPr/>
                </a:tc>
                <a:tc>
                  <a:txBody>
                    <a:bodyPr/>
                    <a:lstStyle/>
                    <a:p>
                      <a:pPr algn="ctr"/>
                      <a:r>
                        <a:rPr lang="en-US" sz="1600" dirty="0"/>
                        <a:t>77.0</a:t>
                      </a:r>
                    </a:p>
                  </a:txBody>
                  <a:tcPr/>
                </a:tc>
                <a:tc>
                  <a:txBody>
                    <a:bodyPr/>
                    <a:lstStyle/>
                    <a:p>
                      <a:pPr algn="ctr"/>
                      <a:r>
                        <a:rPr lang="en-US" sz="1600" dirty="0"/>
                        <a:t>50.0</a:t>
                      </a:r>
                    </a:p>
                  </a:txBody>
                  <a:tcPr/>
                </a:tc>
                <a:tc>
                  <a:txBody>
                    <a:bodyPr/>
                    <a:lstStyle/>
                    <a:p>
                      <a:pPr algn="ctr"/>
                      <a:r>
                        <a:rPr lang="en-US" sz="1600" dirty="0"/>
                        <a:t>40.3</a:t>
                      </a:r>
                    </a:p>
                  </a:txBody>
                  <a:tcPr/>
                </a:tc>
                <a:extLst>
                  <a:ext uri="{0D108BD9-81ED-4DB2-BD59-A6C34878D82A}">
                    <a16:rowId xmlns="" xmlns:a16="http://schemas.microsoft.com/office/drawing/2014/main" val="10008"/>
                  </a:ext>
                </a:extLst>
              </a:tr>
              <a:tr h="191970">
                <a:tc>
                  <a:txBody>
                    <a:bodyPr/>
                    <a:lstStyle/>
                    <a:p>
                      <a:r>
                        <a:rPr lang="en-US" sz="1600" dirty="0"/>
                        <a:t>SEDT, single (Liu</a:t>
                      </a:r>
                      <a:r>
                        <a:rPr lang="en-US" sz="1600" baseline="0" dirty="0"/>
                        <a:t> et al., 2017)</a:t>
                      </a:r>
                      <a:endParaRPr lang="en-US" sz="1600" dirty="0"/>
                    </a:p>
                  </a:txBody>
                  <a:tcPr/>
                </a:tc>
                <a:tc>
                  <a:txBody>
                    <a:bodyPr/>
                    <a:lstStyle/>
                    <a:p>
                      <a:pPr algn="ctr"/>
                      <a:r>
                        <a:rPr lang="en-US" sz="1600" dirty="0"/>
                        <a:t>76.9</a:t>
                      </a:r>
                    </a:p>
                  </a:txBody>
                  <a:tcPr/>
                </a:tc>
                <a:tc>
                  <a:txBody>
                    <a:bodyPr/>
                    <a:lstStyle/>
                    <a:p>
                      <a:pPr algn="ctr"/>
                      <a:r>
                        <a:rPr lang="en-US" sz="1600" dirty="0"/>
                        <a:t>44.8</a:t>
                      </a:r>
                    </a:p>
                  </a:txBody>
                  <a:tcPr/>
                </a:tc>
                <a:tc>
                  <a:txBody>
                    <a:bodyPr/>
                    <a:lstStyle/>
                    <a:p>
                      <a:pPr algn="ctr"/>
                      <a:r>
                        <a:rPr lang="en-US" sz="1600" dirty="0"/>
                        <a:t>33.9</a:t>
                      </a:r>
                    </a:p>
                  </a:txBody>
                  <a:tcPr/>
                </a:tc>
                <a:extLst>
                  <a:ext uri="{0D108BD9-81ED-4DB2-BD59-A6C34878D82A}">
                    <a16:rowId xmlns="" xmlns:a16="http://schemas.microsoft.com/office/drawing/2014/main" val="10009"/>
                  </a:ext>
                </a:extLst>
              </a:tr>
              <a:tr h="191970">
                <a:tc>
                  <a:txBody>
                    <a:bodyPr/>
                    <a:lstStyle/>
                    <a:p>
                      <a:r>
                        <a:rPr lang="en-US" sz="1600" dirty="0" err="1"/>
                        <a:t>RaSOR</a:t>
                      </a:r>
                      <a:r>
                        <a:rPr lang="en-US" sz="1600" dirty="0"/>
                        <a:t> (Lee et</a:t>
                      </a:r>
                      <a:r>
                        <a:rPr lang="en-US" sz="1600" baseline="0" dirty="0"/>
                        <a:t> al., 2016)</a:t>
                      </a:r>
                      <a:endParaRPr lang="en-US" sz="1600" dirty="0"/>
                    </a:p>
                  </a:txBody>
                  <a:tcPr/>
                </a:tc>
                <a:tc>
                  <a:txBody>
                    <a:bodyPr/>
                    <a:lstStyle/>
                    <a:p>
                      <a:pPr algn="ctr"/>
                      <a:r>
                        <a:rPr lang="en-US" sz="1600" dirty="0"/>
                        <a:t>76.2</a:t>
                      </a:r>
                    </a:p>
                  </a:txBody>
                  <a:tcPr/>
                </a:tc>
                <a:tc>
                  <a:txBody>
                    <a:bodyPr/>
                    <a:lstStyle/>
                    <a:p>
                      <a:pPr algn="ctr"/>
                      <a:r>
                        <a:rPr lang="en-US" sz="1600" dirty="0"/>
                        <a:t>49.5</a:t>
                      </a:r>
                    </a:p>
                  </a:txBody>
                  <a:tcPr/>
                </a:tc>
                <a:tc>
                  <a:txBody>
                    <a:bodyPr/>
                    <a:lstStyle/>
                    <a:p>
                      <a:pPr algn="ctr"/>
                      <a:r>
                        <a:rPr lang="en-US" sz="1600" dirty="0"/>
                        <a:t>39.5</a:t>
                      </a:r>
                    </a:p>
                  </a:txBody>
                  <a:tcPr/>
                </a:tc>
                <a:extLst>
                  <a:ext uri="{0D108BD9-81ED-4DB2-BD59-A6C34878D82A}">
                    <a16:rowId xmlns="" xmlns:a16="http://schemas.microsoft.com/office/drawing/2014/main" val="10010"/>
                  </a:ext>
                </a:extLst>
              </a:tr>
              <a:tr h="191970">
                <a:tc>
                  <a:txBody>
                    <a:bodyPr/>
                    <a:lstStyle/>
                    <a:p>
                      <a:r>
                        <a:rPr lang="en-US" sz="1600" dirty="0"/>
                        <a:t>DCR (Yu et al., 2016)</a:t>
                      </a:r>
                    </a:p>
                  </a:txBody>
                  <a:tcPr/>
                </a:tc>
                <a:tc>
                  <a:txBody>
                    <a:bodyPr/>
                    <a:lstStyle/>
                    <a:p>
                      <a:pPr algn="ctr"/>
                      <a:r>
                        <a:rPr lang="en-US" sz="1600" dirty="0"/>
                        <a:t>69.3</a:t>
                      </a:r>
                    </a:p>
                  </a:txBody>
                  <a:tcPr/>
                </a:tc>
                <a:tc>
                  <a:txBody>
                    <a:bodyPr/>
                    <a:lstStyle/>
                    <a:p>
                      <a:pPr algn="ctr"/>
                      <a:r>
                        <a:rPr lang="en-US" sz="1600" dirty="0"/>
                        <a:t>45.1</a:t>
                      </a:r>
                    </a:p>
                  </a:txBody>
                  <a:tcPr/>
                </a:tc>
                <a:tc>
                  <a:txBody>
                    <a:bodyPr/>
                    <a:lstStyle/>
                    <a:p>
                      <a:pPr algn="ctr"/>
                      <a:r>
                        <a:rPr lang="en-US" sz="1600" dirty="0"/>
                        <a:t>37.8</a:t>
                      </a:r>
                    </a:p>
                  </a:txBody>
                  <a:tcPr/>
                </a:tc>
                <a:extLst>
                  <a:ext uri="{0D108BD9-81ED-4DB2-BD59-A6C34878D82A}">
                    <a16:rowId xmlns="" xmlns:a16="http://schemas.microsoft.com/office/drawing/2014/main" val="10011"/>
                  </a:ext>
                </a:extLst>
              </a:tr>
              <a:tr h="191970">
                <a:tc>
                  <a:txBody>
                    <a:bodyPr/>
                    <a:lstStyle/>
                    <a:p>
                      <a:r>
                        <a:rPr lang="en-US" sz="1600" dirty="0"/>
                        <a:t>Logistic</a:t>
                      </a:r>
                      <a:r>
                        <a:rPr lang="en-US" sz="1600" baseline="0" dirty="0"/>
                        <a:t> Regression (</a:t>
                      </a:r>
                      <a:r>
                        <a:rPr lang="en-US" sz="1600" baseline="0" dirty="0" err="1"/>
                        <a:t>Rajpurkar</a:t>
                      </a:r>
                      <a:r>
                        <a:rPr lang="en-US" sz="1600" baseline="0" dirty="0"/>
                        <a:t> et al., 2016)</a:t>
                      </a:r>
                      <a:endParaRPr lang="en-US" sz="1600" dirty="0"/>
                    </a:p>
                  </a:txBody>
                  <a:tcPr/>
                </a:tc>
                <a:tc>
                  <a:txBody>
                    <a:bodyPr/>
                    <a:lstStyle/>
                    <a:p>
                      <a:pPr algn="ctr"/>
                      <a:r>
                        <a:rPr lang="en-US" sz="1600" dirty="0"/>
                        <a:t>50.4</a:t>
                      </a:r>
                    </a:p>
                  </a:txBody>
                  <a:tcPr/>
                </a:tc>
                <a:tc>
                  <a:txBody>
                    <a:bodyPr/>
                    <a:lstStyle/>
                    <a:p>
                      <a:pPr algn="ctr"/>
                      <a:r>
                        <a:rPr lang="en-US" sz="1600" dirty="0"/>
                        <a:t>30.4</a:t>
                      </a:r>
                    </a:p>
                  </a:txBody>
                  <a:tcPr/>
                </a:tc>
                <a:tc>
                  <a:txBody>
                    <a:bodyPr/>
                    <a:lstStyle/>
                    <a:p>
                      <a:pPr algn="ctr"/>
                      <a:r>
                        <a:rPr lang="en-US" sz="1600" dirty="0"/>
                        <a:t>23.2</a:t>
                      </a:r>
                    </a:p>
                  </a:txBody>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2417935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1C9D9-6EEF-4406-98FC-319FD83F2891}"/>
              </a:ext>
            </a:extLst>
          </p:cNvPr>
          <p:cNvSpPr>
            <a:spLocks noGrp="1"/>
          </p:cNvSpPr>
          <p:nvPr>
            <p:ph type="title"/>
          </p:nvPr>
        </p:nvSpPr>
        <p:spPr/>
        <p:txBody>
          <a:bodyPr/>
          <a:lstStyle/>
          <a:p>
            <a:r>
              <a:rPr lang="en-US" dirty="0"/>
              <a:t>Results (12 </a:t>
            </a:r>
            <a:r>
              <a:rPr lang="en-US" dirty="0" smtClean="0"/>
              <a:t>“test” systems)</a:t>
            </a:r>
            <a:endParaRPr lang="en-US" dirty="0"/>
          </a:p>
        </p:txBody>
      </p:sp>
      <p:sp>
        <p:nvSpPr>
          <p:cNvPr id="4" name="Slide Number Placeholder 3">
            <a:extLst>
              <a:ext uri="{FF2B5EF4-FFF2-40B4-BE49-F238E27FC236}">
                <a16:creationId xmlns:a16="http://schemas.microsoft.com/office/drawing/2014/main" xmlns="" id="{88ABB038-E0C6-4D7D-B882-AC84FA0CF625}"/>
              </a:ext>
            </a:extLst>
          </p:cNvPr>
          <p:cNvSpPr>
            <a:spLocks noGrp="1"/>
          </p:cNvSpPr>
          <p:nvPr>
            <p:ph type="sldNum" sz="quarter" idx="12"/>
          </p:nvPr>
        </p:nvSpPr>
        <p:spPr/>
        <p:txBody>
          <a:bodyPr/>
          <a:lstStyle/>
          <a:p>
            <a:pPr>
              <a:defRPr/>
            </a:pPr>
            <a:fld id="{0490CB10-012C-5540-8C5A-ACE982847933}" type="slidenum">
              <a:rPr lang="en-US" smtClean="0"/>
              <a:pPr>
                <a:defRPr/>
              </a:pPr>
              <a:t>29</a:t>
            </a:fld>
            <a:endParaRPr lang="en-US"/>
          </a:p>
        </p:txBody>
      </p:sp>
      <p:graphicFrame>
        <p:nvGraphicFramePr>
          <p:cNvPr id="5" name="Table 2">
            <a:extLst>
              <a:ext uri="{FF2B5EF4-FFF2-40B4-BE49-F238E27FC236}">
                <a16:creationId xmlns="" xmlns:a16="http://schemas.microsoft.com/office/drawing/2014/main" id="{C5097366-34E8-44AF-9CBA-9EE1F2C4238C}"/>
              </a:ext>
            </a:extLst>
          </p:cNvPr>
          <p:cNvGraphicFramePr>
            <a:graphicFrameLocks noGrp="1"/>
          </p:cNvGraphicFramePr>
          <p:nvPr>
            <p:extLst>
              <p:ext uri="{D42A27DB-BD31-4B8C-83A1-F6EECF244321}">
                <p14:modId xmlns:p14="http://schemas.microsoft.com/office/powerpoint/2010/main" val="1909031099"/>
              </p:ext>
            </p:extLst>
          </p:nvPr>
        </p:nvGraphicFramePr>
        <p:xfrm>
          <a:off x="463252" y="1541020"/>
          <a:ext cx="8217496" cy="4358640"/>
        </p:xfrm>
        <a:graphic>
          <a:graphicData uri="http://schemas.openxmlformats.org/drawingml/2006/table">
            <a:tbl>
              <a:tblPr firstRow="1" bandRow="1">
                <a:tableStyleId>{6E25E649-3F16-4E02-A733-19D2CDBF48F0}</a:tableStyleId>
              </a:tblPr>
              <a:tblGrid>
                <a:gridCol w="4643481">
                  <a:extLst>
                    <a:ext uri="{9D8B030D-6E8A-4147-A177-3AD203B41FA5}">
                      <a16:colId xmlns="" xmlns:a16="http://schemas.microsoft.com/office/drawing/2014/main" val="2932526435"/>
                    </a:ext>
                  </a:extLst>
                </a:gridCol>
                <a:gridCol w="1009967">
                  <a:extLst>
                    <a:ext uri="{9D8B030D-6E8A-4147-A177-3AD203B41FA5}">
                      <a16:colId xmlns="" xmlns:a16="http://schemas.microsoft.com/office/drawing/2014/main" val="3129365870"/>
                    </a:ext>
                  </a:extLst>
                </a:gridCol>
                <a:gridCol w="1481365">
                  <a:extLst>
                    <a:ext uri="{9D8B030D-6E8A-4147-A177-3AD203B41FA5}">
                      <a16:colId xmlns="" xmlns:a16="http://schemas.microsoft.com/office/drawing/2014/main" val="3440514393"/>
                    </a:ext>
                  </a:extLst>
                </a:gridCol>
                <a:gridCol w="1082683">
                  <a:extLst>
                    <a:ext uri="{9D8B030D-6E8A-4147-A177-3AD203B41FA5}">
                      <a16:colId xmlns="" xmlns:a16="http://schemas.microsoft.com/office/drawing/2014/main" val="2230074123"/>
                    </a:ext>
                  </a:extLst>
                </a:gridCol>
              </a:tblGrid>
              <a:tr h="247187">
                <a:tc>
                  <a:txBody>
                    <a:bodyPr/>
                    <a:lstStyle/>
                    <a:p>
                      <a:pPr algn="ctr"/>
                      <a:r>
                        <a:rPr lang="en-US" sz="1600" dirty="0"/>
                        <a:t>System</a:t>
                      </a:r>
                    </a:p>
                  </a:txBody>
                  <a:tcPr/>
                </a:tc>
                <a:tc>
                  <a:txBody>
                    <a:bodyPr/>
                    <a:lstStyle/>
                    <a:p>
                      <a:pPr algn="ctr"/>
                      <a:r>
                        <a:rPr lang="en-US" sz="1600" dirty="0"/>
                        <a:t>Original</a:t>
                      </a:r>
                    </a:p>
                  </a:txBody>
                  <a:tcPr/>
                </a:tc>
                <a:tc>
                  <a:txBody>
                    <a:bodyPr/>
                    <a:lstStyle/>
                    <a:p>
                      <a:pPr algn="ctr"/>
                      <a:r>
                        <a:rPr lang="en-US" sz="1600" dirty="0" err="1"/>
                        <a:t>AddOneSent</a:t>
                      </a:r>
                      <a:endParaRPr lang="en-US" sz="1600" dirty="0"/>
                    </a:p>
                  </a:txBody>
                  <a:tcPr/>
                </a:tc>
                <a:tc>
                  <a:txBody>
                    <a:bodyPr/>
                    <a:lstStyle/>
                    <a:p>
                      <a:pPr algn="ctr"/>
                      <a:r>
                        <a:rPr lang="en-US" sz="1600" dirty="0" err="1"/>
                        <a:t>AddSent</a:t>
                      </a:r>
                      <a:endParaRPr lang="en-US" sz="1600" dirty="0"/>
                    </a:p>
                  </a:txBody>
                  <a:tcPr/>
                </a:tc>
                <a:extLst>
                  <a:ext uri="{0D108BD9-81ED-4DB2-BD59-A6C34878D82A}">
                    <a16:rowId xmlns="" xmlns:a16="http://schemas.microsoft.com/office/drawing/2014/main" val="1379401512"/>
                  </a:ext>
                </a:extLst>
              </a:tr>
              <a:tr h="191970">
                <a:tc>
                  <a:txBody>
                    <a:bodyPr/>
                    <a:lstStyle/>
                    <a:p>
                      <a:r>
                        <a:rPr lang="en-US" sz="1600" dirty="0" err="1"/>
                        <a:t>ReasoNet</a:t>
                      </a:r>
                      <a:r>
                        <a:rPr lang="en-US" sz="1600" dirty="0"/>
                        <a:t>, ensemble (Shen et</a:t>
                      </a:r>
                      <a:r>
                        <a:rPr lang="en-US" sz="1600" baseline="0" dirty="0"/>
                        <a:t> al., 2017)</a:t>
                      </a:r>
                      <a:endParaRPr lang="en-US" sz="1600" dirty="0"/>
                    </a:p>
                  </a:txBody>
                  <a:tcPr/>
                </a:tc>
                <a:tc>
                  <a:txBody>
                    <a:bodyPr/>
                    <a:lstStyle/>
                    <a:p>
                      <a:pPr algn="ctr"/>
                      <a:r>
                        <a:rPr lang="en-US" sz="1600" dirty="0"/>
                        <a:t>81.1</a:t>
                      </a:r>
                    </a:p>
                  </a:txBody>
                  <a:tcPr/>
                </a:tc>
                <a:tc>
                  <a:txBody>
                    <a:bodyPr/>
                    <a:lstStyle/>
                    <a:p>
                      <a:pPr algn="ctr"/>
                      <a:r>
                        <a:rPr lang="en-US" sz="1600" b="0" dirty="0"/>
                        <a:t>49.8</a:t>
                      </a:r>
                    </a:p>
                  </a:txBody>
                  <a:tcPr/>
                </a:tc>
                <a:tc>
                  <a:txBody>
                    <a:bodyPr/>
                    <a:lstStyle/>
                    <a:p>
                      <a:pPr algn="ctr"/>
                      <a:r>
                        <a:rPr lang="en-US" sz="1600" dirty="0"/>
                        <a:t>39.4</a:t>
                      </a:r>
                    </a:p>
                  </a:txBody>
                  <a:tcPr/>
                </a:tc>
                <a:extLst>
                  <a:ext uri="{0D108BD9-81ED-4DB2-BD59-A6C34878D82A}">
                    <a16:rowId xmlns="" xmlns:a16="http://schemas.microsoft.com/office/drawing/2014/main" val="303738452"/>
                  </a:ext>
                </a:extLst>
              </a:tr>
              <a:tr h="191970">
                <a:tc>
                  <a:txBody>
                    <a:bodyPr/>
                    <a:lstStyle/>
                    <a:p>
                      <a:r>
                        <a:rPr lang="en-US" sz="1600" dirty="0"/>
                        <a:t>SEDT, ensemble (Liu et al., 2017)</a:t>
                      </a:r>
                    </a:p>
                  </a:txBody>
                  <a:tcPr/>
                </a:tc>
                <a:tc>
                  <a:txBody>
                    <a:bodyPr/>
                    <a:lstStyle/>
                    <a:p>
                      <a:pPr algn="ctr"/>
                      <a:r>
                        <a:rPr lang="en-US" sz="1600" dirty="0"/>
                        <a:t>80.1</a:t>
                      </a:r>
                    </a:p>
                  </a:txBody>
                  <a:tcPr/>
                </a:tc>
                <a:tc>
                  <a:txBody>
                    <a:bodyPr/>
                    <a:lstStyle/>
                    <a:p>
                      <a:pPr algn="ctr"/>
                      <a:r>
                        <a:rPr lang="en-US" sz="1600" dirty="0"/>
                        <a:t>46.5</a:t>
                      </a:r>
                    </a:p>
                  </a:txBody>
                  <a:tcPr/>
                </a:tc>
                <a:tc>
                  <a:txBody>
                    <a:bodyPr/>
                    <a:lstStyle/>
                    <a:p>
                      <a:pPr algn="ctr"/>
                      <a:r>
                        <a:rPr lang="en-US" sz="1600" dirty="0"/>
                        <a:t>35.0</a:t>
                      </a:r>
                    </a:p>
                  </a:txBody>
                  <a:tcPr/>
                </a:tc>
                <a:extLst>
                  <a:ext uri="{0D108BD9-81ED-4DB2-BD59-A6C34878D82A}">
                    <a16:rowId xmlns="" xmlns:a16="http://schemas.microsoft.com/office/drawing/2014/main" val="1453975255"/>
                  </a:ext>
                </a:extLst>
              </a:tr>
              <a:tr h="221365">
                <a:tc>
                  <a:txBody>
                    <a:bodyPr/>
                    <a:lstStyle/>
                    <a:p>
                      <a:r>
                        <a:rPr lang="en-US" sz="1600" dirty="0"/>
                        <a:t>Mnemonic Reader, ensemble (Hu et al., 2017)</a:t>
                      </a:r>
                    </a:p>
                  </a:txBody>
                  <a:tcPr/>
                </a:tc>
                <a:tc>
                  <a:txBody>
                    <a:bodyPr/>
                    <a:lstStyle/>
                    <a:p>
                      <a:pPr algn="ctr"/>
                      <a:r>
                        <a:rPr lang="en-US" sz="1600" dirty="0"/>
                        <a:t>79.1</a:t>
                      </a:r>
                    </a:p>
                  </a:txBody>
                  <a:tcPr/>
                </a:tc>
                <a:tc>
                  <a:txBody>
                    <a:bodyPr/>
                    <a:lstStyle/>
                    <a:p>
                      <a:pPr algn="ctr"/>
                      <a:r>
                        <a:rPr lang="en-US" sz="1600" b="0" dirty="0"/>
                        <a:t>55.3</a:t>
                      </a:r>
                    </a:p>
                  </a:txBody>
                  <a:tcPr/>
                </a:tc>
                <a:tc>
                  <a:txBody>
                    <a:bodyPr/>
                    <a:lstStyle/>
                    <a:p>
                      <a:pPr algn="ctr"/>
                      <a:r>
                        <a:rPr lang="en-US" sz="1600" b="0" dirty="0"/>
                        <a:t>46.2</a:t>
                      </a:r>
                    </a:p>
                  </a:txBody>
                  <a:tcPr/>
                </a:tc>
                <a:extLst>
                  <a:ext uri="{0D108BD9-81ED-4DB2-BD59-A6C34878D82A}">
                    <a16:rowId xmlns="" xmlns:a16="http://schemas.microsoft.com/office/drawing/2014/main" val="3365561209"/>
                  </a:ext>
                </a:extLst>
              </a:tr>
              <a:tr h="191970">
                <a:tc>
                  <a:txBody>
                    <a:bodyPr/>
                    <a:lstStyle/>
                    <a:p>
                      <a:r>
                        <a:rPr lang="en-US" sz="1600" dirty="0"/>
                        <a:t>Ruminating Reader (Gong and Bowman, 2017)</a:t>
                      </a:r>
                    </a:p>
                  </a:txBody>
                  <a:tcPr/>
                </a:tc>
                <a:tc>
                  <a:txBody>
                    <a:bodyPr/>
                    <a:lstStyle/>
                    <a:p>
                      <a:pPr algn="ctr"/>
                      <a:r>
                        <a:rPr lang="en-US" sz="1600" dirty="0"/>
                        <a:t>78.8</a:t>
                      </a:r>
                    </a:p>
                  </a:txBody>
                  <a:tcPr/>
                </a:tc>
                <a:tc>
                  <a:txBody>
                    <a:bodyPr/>
                    <a:lstStyle/>
                    <a:p>
                      <a:pPr algn="ctr"/>
                      <a:r>
                        <a:rPr lang="en-US" sz="1600" b="0" dirty="0"/>
                        <a:t>47.7</a:t>
                      </a:r>
                    </a:p>
                  </a:txBody>
                  <a:tcPr/>
                </a:tc>
                <a:tc>
                  <a:txBody>
                    <a:bodyPr/>
                    <a:lstStyle/>
                    <a:p>
                      <a:pPr algn="ctr"/>
                      <a:r>
                        <a:rPr lang="en-US" sz="1600" b="0" dirty="0"/>
                        <a:t>37.4</a:t>
                      </a:r>
                    </a:p>
                  </a:txBody>
                  <a:tcPr/>
                </a:tc>
                <a:extLst>
                  <a:ext uri="{0D108BD9-81ED-4DB2-BD59-A6C34878D82A}">
                    <a16:rowId xmlns="" xmlns:a16="http://schemas.microsoft.com/office/drawing/2014/main" val="3578781470"/>
                  </a:ext>
                </a:extLst>
              </a:tr>
              <a:tr h="191970">
                <a:tc>
                  <a:txBody>
                    <a:bodyPr/>
                    <a:lstStyle/>
                    <a:p>
                      <a:r>
                        <a:rPr lang="en-US" sz="1600" dirty="0" err="1"/>
                        <a:t>jNet</a:t>
                      </a:r>
                      <a:r>
                        <a:rPr lang="en-US" sz="1600" dirty="0"/>
                        <a:t> (Zhang et</a:t>
                      </a:r>
                      <a:r>
                        <a:rPr lang="en-US" sz="1600" baseline="0" dirty="0"/>
                        <a:t> al., 2017)</a:t>
                      </a:r>
                      <a:endParaRPr lang="en-US" sz="1600" dirty="0"/>
                    </a:p>
                  </a:txBody>
                  <a:tcPr/>
                </a:tc>
                <a:tc>
                  <a:txBody>
                    <a:bodyPr/>
                    <a:lstStyle/>
                    <a:p>
                      <a:pPr algn="ctr"/>
                      <a:r>
                        <a:rPr lang="en-US" sz="1600" dirty="0"/>
                        <a:t>78.6</a:t>
                      </a:r>
                    </a:p>
                  </a:txBody>
                  <a:tcPr/>
                </a:tc>
                <a:tc>
                  <a:txBody>
                    <a:bodyPr/>
                    <a:lstStyle/>
                    <a:p>
                      <a:pPr algn="ctr"/>
                      <a:r>
                        <a:rPr lang="en-US" sz="1600" b="0" dirty="0"/>
                        <a:t>47.0</a:t>
                      </a:r>
                    </a:p>
                  </a:txBody>
                  <a:tcPr/>
                </a:tc>
                <a:tc>
                  <a:txBody>
                    <a:bodyPr/>
                    <a:lstStyle/>
                    <a:p>
                      <a:pPr algn="ctr"/>
                      <a:r>
                        <a:rPr lang="en-US" sz="1600" b="0" dirty="0"/>
                        <a:t>37.9</a:t>
                      </a:r>
                    </a:p>
                  </a:txBody>
                  <a:tcPr/>
                </a:tc>
                <a:extLst>
                  <a:ext uri="{0D108BD9-81ED-4DB2-BD59-A6C34878D82A}">
                    <a16:rowId xmlns="" xmlns:a16="http://schemas.microsoft.com/office/drawing/2014/main" val="10005"/>
                  </a:ext>
                </a:extLst>
              </a:tr>
              <a:tr h="191970">
                <a:tc>
                  <a:txBody>
                    <a:bodyPr/>
                    <a:lstStyle/>
                    <a:p>
                      <a:r>
                        <a:rPr lang="en-US" sz="1600" dirty="0"/>
                        <a:t>Mnemonic Reader, single (Hu et al., 2017)</a:t>
                      </a:r>
                    </a:p>
                  </a:txBody>
                  <a:tcPr/>
                </a:tc>
                <a:tc>
                  <a:txBody>
                    <a:bodyPr/>
                    <a:lstStyle/>
                    <a:p>
                      <a:pPr algn="ctr"/>
                      <a:r>
                        <a:rPr lang="en-US" sz="1600" dirty="0"/>
                        <a:t>78.5</a:t>
                      </a:r>
                    </a:p>
                  </a:txBody>
                  <a:tcPr/>
                </a:tc>
                <a:tc>
                  <a:txBody>
                    <a:bodyPr/>
                    <a:lstStyle/>
                    <a:p>
                      <a:pPr algn="ctr"/>
                      <a:r>
                        <a:rPr lang="en-US" sz="1600" b="0" dirty="0"/>
                        <a:t>56.0</a:t>
                      </a:r>
                    </a:p>
                  </a:txBody>
                  <a:tcPr/>
                </a:tc>
                <a:tc>
                  <a:txBody>
                    <a:bodyPr/>
                    <a:lstStyle/>
                    <a:p>
                      <a:pPr algn="ctr"/>
                      <a:r>
                        <a:rPr lang="en-US" sz="1600" b="0" dirty="0"/>
                        <a:t>46.6</a:t>
                      </a:r>
                    </a:p>
                  </a:txBody>
                  <a:tcPr/>
                </a:tc>
                <a:extLst>
                  <a:ext uri="{0D108BD9-81ED-4DB2-BD59-A6C34878D82A}">
                    <a16:rowId xmlns="" xmlns:a16="http://schemas.microsoft.com/office/drawing/2014/main" val="10006"/>
                  </a:ext>
                </a:extLst>
              </a:tr>
              <a:tr h="191970">
                <a:tc>
                  <a:txBody>
                    <a:bodyPr/>
                    <a:lstStyle/>
                    <a:p>
                      <a:r>
                        <a:rPr lang="en-US" sz="1600" dirty="0" err="1"/>
                        <a:t>ReasoNet</a:t>
                      </a:r>
                      <a:r>
                        <a:rPr lang="en-US" sz="1600" dirty="0"/>
                        <a:t>, single (Shen et al., 2017)</a:t>
                      </a:r>
                    </a:p>
                  </a:txBody>
                  <a:tcPr/>
                </a:tc>
                <a:tc>
                  <a:txBody>
                    <a:bodyPr/>
                    <a:lstStyle/>
                    <a:p>
                      <a:pPr algn="ctr"/>
                      <a:r>
                        <a:rPr lang="en-US" sz="1600" dirty="0"/>
                        <a:t>78.2</a:t>
                      </a:r>
                    </a:p>
                  </a:txBody>
                  <a:tcPr/>
                </a:tc>
                <a:tc>
                  <a:txBody>
                    <a:bodyPr/>
                    <a:lstStyle/>
                    <a:p>
                      <a:pPr algn="ctr"/>
                      <a:r>
                        <a:rPr lang="en-US" sz="1600" dirty="0"/>
                        <a:t>50.3</a:t>
                      </a:r>
                    </a:p>
                  </a:txBody>
                  <a:tcPr/>
                </a:tc>
                <a:tc>
                  <a:txBody>
                    <a:bodyPr/>
                    <a:lstStyle/>
                    <a:p>
                      <a:pPr algn="ctr"/>
                      <a:r>
                        <a:rPr lang="en-US" sz="1600" dirty="0"/>
                        <a:t>39.4</a:t>
                      </a:r>
                    </a:p>
                  </a:txBody>
                  <a:tcPr/>
                </a:tc>
                <a:extLst>
                  <a:ext uri="{0D108BD9-81ED-4DB2-BD59-A6C34878D82A}">
                    <a16:rowId xmlns="" xmlns:a16="http://schemas.microsoft.com/office/drawing/2014/main" val="10007"/>
                  </a:ext>
                </a:extLst>
              </a:tr>
              <a:tr h="191970">
                <a:tc>
                  <a:txBody>
                    <a:bodyPr/>
                    <a:lstStyle/>
                    <a:p>
                      <a:r>
                        <a:rPr lang="en-US" sz="1600" dirty="0"/>
                        <a:t>MPCM, single (Wang et al., 2016)</a:t>
                      </a:r>
                    </a:p>
                  </a:txBody>
                  <a:tcPr/>
                </a:tc>
                <a:tc>
                  <a:txBody>
                    <a:bodyPr/>
                    <a:lstStyle/>
                    <a:p>
                      <a:pPr algn="ctr"/>
                      <a:r>
                        <a:rPr lang="en-US" sz="1600" dirty="0"/>
                        <a:t>77.0</a:t>
                      </a:r>
                    </a:p>
                  </a:txBody>
                  <a:tcPr/>
                </a:tc>
                <a:tc>
                  <a:txBody>
                    <a:bodyPr/>
                    <a:lstStyle/>
                    <a:p>
                      <a:pPr algn="ctr"/>
                      <a:r>
                        <a:rPr lang="en-US" sz="1600" dirty="0"/>
                        <a:t>50.0</a:t>
                      </a:r>
                    </a:p>
                  </a:txBody>
                  <a:tcPr/>
                </a:tc>
                <a:tc>
                  <a:txBody>
                    <a:bodyPr/>
                    <a:lstStyle/>
                    <a:p>
                      <a:pPr algn="ctr"/>
                      <a:r>
                        <a:rPr lang="en-US" sz="1600" dirty="0"/>
                        <a:t>40.3</a:t>
                      </a:r>
                    </a:p>
                  </a:txBody>
                  <a:tcPr/>
                </a:tc>
                <a:extLst>
                  <a:ext uri="{0D108BD9-81ED-4DB2-BD59-A6C34878D82A}">
                    <a16:rowId xmlns="" xmlns:a16="http://schemas.microsoft.com/office/drawing/2014/main" val="10008"/>
                  </a:ext>
                </a:extLst>
              </a:tr>
              <a:tr h="191970">
                <a:tc>
                  <a:txBody>
                    <a:bodyPr/>
                    <a:lstStyle/>
                    <a:p>
                      <a:r>
                        <a:rPr lang="en-US" sz="1600" dirty="0"/>
                        <a:t>SEDT, single (Liu</a:t>
                      </a:r>
                      <a:r>
                        <a:rPr lang="en-US" sz="1600" baseline="0" dirty="0"/>
                        <a:t> et al., 2017)</a:t>
                      </a:r>
                      <a:endParaRPr lang="en-US" sz="1600" dirty="0"/>
                    </a:p>
                  </a:txBody>
                  <a:tcPr/>
                </a:tc>
                <a:tc>
                  <a:txBody>
                    <a:bodyPr/>
                    <a:lstStyle/>
                    <a:p>
                      <a:pPr algn="ctr"/>
                      <a:r>
                        <a:rPr lang="en-US" sz="1600" dirty="0"/>
                        <a:t>76.9</a:t>
                      </a:r>
                    </a:p>
                  </a:txBody>
                  <a:tcPr/>
                </a:tc>
                <a:tc>
                  <a:txBody>
                    <a:bodyPr/>
                    <a:lstStyle/>
                    <a:p>
                      <a:pPr algn="ctr"/>
                      <a:r>
                        <a:rPr lang="en-US" sz="1600" dirty="0"/>
                        <a:t>44.8</a:t>
                      </a:r>
                    </a:p>
                  </a:txBody>
                  <a:tcPr/>
                </a:tc>
                <a:tc>
                  <a:txBody>
                    <a:bodyPr/>
                    <a:lstStyle/>
                    <a:p>
                      <a:pPr algn="ctr"/>
                      <a:r>
                        <a:rPr lang="en-US" sz="1600" dirty="0"/>
                        <a:t>33.9</a:t>
                      </a:r>
                    </a:p>
                  </a:txBody>
                  <a:tcPr/>
                </a:tc>
                <a:extLst>
                  <a:ext uri="{0D108BD9-81ED-4DB2-BD59-A6C34878D82A}">
                    <a16:rowId xmlns="" xmlns:a16="http://schemas.microsoft.com/office/drawing/2014/main" val="10009"/>
                  </a:ext>
                </a:extLst>
              </a:tr>
              <a:tr h="191970">
                <a:tc>
                  <a:txBody>
                    <a:bodyPr/>
                    <a:lstStyle/>
                    <a:p>
                      <a:r>
                        <a:rPr lang="en-US" sz="1600" dirty="0" err="1"/>
                        <a:t>RaSOR</a:t>
                      </a:r>
                      <a:r>
                        <a:rPr lang="en-US" sz="1600" dirty="0"/>
                        <a:t> (Lee et</a:t>
                      </a:r>
                      <a:r>
                        <a:rPr lang="en-US" sz="1600" baseline="0" dirty="0"/>
                        <a:t> al., 2016)</a:t>
                      </a:r>
                      <a:endParaRPr lang="en-US" sz="1600" dirty="0"/>
                    </a:p>
                  </a:txBody>
                  <a:tcPr/>
                </a:tc>
                <a:tc>
                  <a:txBody>
                    <a:bodyPr/>
                    <a:lstStyle/>
                    <a:p>
                      <a:pPr algn="ctr"/>
                      <a:r>
                        <a:rPr lang="en-US" sz="1600" dirty="0"/>
                        <a:t>76.2</a:t>
                      </a:r>
                    </a:p>
                  </a:txBody>
                  <a:tcPr/>
                </a:tc>
                <a:tc>
                  <a:txBody>
                    <a:bodyPr/>
                    <a:lstStyle/>
                    <a:p>
                      <a:pPr algn="ctr"/>
                      <a:r>
                        <a:rPr lang="en-US" sz="1600" dirty="0"/>
                        <a:t>49.5</a:t>
                      </a:r>
                    </a:p>
                  </a:txBody>
                  <a:tcPr/>
                </a:tc>
                <a:tc>
                  <a:txBody>
                    <a:bodyPr/>
                    <a:lstStyle/>
                    <a:p>
                      <a:pPr algn="ctr"/>
                      <a:r>
                        <a:rPr lang="en-US" sz="1600" dirty="0"/>
                        <a:t>39.5</a:t>
                      </a:r>
                    </a:p>
                  </a:txBody>
                  <a:tcPr/>
                </a:tc>
                <a:extLst>
                  <a:ext uri="{0D108BD9-81ED-4DB2-BD59-A6C34878D82A}">
                    <a16:rowId xmlns="" xmlns:a16="http://schemas.microsoft.com/office/drawing/2014/main" val="10010"/>
                  </a:ext>
                </a:extLst>
              </a:tr>
              <a:tr h="191970">
                <a:tc>
                  <a:txBody>
                    <a:bodyPr/>
                    <a:lstStyle/>
                    <a:p>
                      <a:r>
                        <a:rPr lang="en-US" sz="1600" dirty="0"/>
                        <a:t>DCR (Yu et al., 2016)</a:t>
                      </a:r>
                    </a:p>
                  </a:txBody>
                  <a:tcPr/>
                </a:tc>
                <a:tc>
                  <a:txBody>
                    <a:bodyPr/>
                    <a:lstStyle/>
                    <a:p>
                      <a:pPr algn="ctr"/>
                      <a:r>
                        <a:rPr lang="en-US" sz="1600" dirty="0"/>
                        <a:t>69.3</a:t>
                      </a:r>
                    </a:p>
                  </a:txBody>
                  <a:tcPr/>
                </a:tc>
                <a:tc>
                  <a:txBody>
                    <a:bodyPr/>
                    <a:lstStyle/>
                    <a:p>
                      <a:pPr algn="ctr"/>
                      <a:r>
                        <a:rPr lang="en-US" sz="1600" dirty="0"/>
                        <a:t>45.1</a:t>
                      </a:r>
                    </a:p>
                  </a:txBody>
                  <a:tcPr/>
                </a:tc>
                <a:tc>
                  <a:txBody>
                    <a:bodyPr/>
                    <a:lstStyle/>
                    <a:p>
                      <a:pPr algn="ctr"/>
                      <a:r>
                        <a:rPr lang="en-US" sz="1600" dirty="0"/>
                        <a:t>37.8</a:t>
                      </a:r>
                    </a:p>
                  </a:txBody>
                  <a:tcPr/>
                </a:tc>
                <a:extLst>
                  <a:ext uri="{0D108BD9-81ED-4DB2-BD59-A6C34878D82A}">
                    <a16:rowId xmlns="" xmlns:a16="http://schemas.microsoft.com/office/drawing/2014/main" val="10011"/>
                  </a:ext>
                </a:extLst>
              </a:tr>
              <a:tr h="191970">
                <a:tc>
                  <a:txBody>
                    <a:bodyPr/>
                    <a:lstStyle/>
                    <a:p>
                      <a:r>
                        <a:rPr lang="en-US" sz="1600" b="1" dirty="0">
                          <a:solidFill>
                            <a:srgbClr val="FF0000"/>
                          </a:solidFill>
                        </a:rPr>
                        <a:t>Logistic</a:t>
                      </a:r>
                      <a:r>
                        <a:rPr lang="en-US" sz="1600" b="1" baseline="0" dirty="0">
                          <a:solidFill>
                            <a:srgbClr val="FF0000"/>
                          </a:solidFill>
                        </a:rPr>
                        <a:t> Regression (</a:t>
                      </a:r>
                      <a:r>
                        <a:rPr lang="en-US" sz="1600" b="1" baseline="0" dirty="0" err="1">
                          <a:solidFill>
                            <a:srgbClr val="FF0000"/>
                          </a:solidFill>
                        </a:rPr>
                        <a:t>Rajpurkar</a:t>
                      </a:r>
                      <a:r>
                        <a:rPr lang="en-US" sz="1600" b="1" baseline="0" dirty="0">
                          <a:solidFill>
                            <a:srgbClr val="FF0000"/>
                          </a:solidFill>
                        </a:rPr>
                        <a:t> et al., 2016)</a:t>
                      </a:r>
                      <a:endParaRPr lang="en-US" sz="1600" b="1" dirty="0">
                        <a:solidFill>
                          <a:srgbClr val="FF0000"/>
                        </a:solidFill>
                      </a:endParaRPr>
                    </a:p>
                  </a:txBody>
                  <a:tcPr/>
                </a:tc>
                <a:tc>
                  <a:txBody>
                    <a:bodyPr/>
                    <a:lstStyle/>
                    <a:p>
                      <a:pPr algn="ctr"/>
                      <a:r>
                        <a:rPr lang="en-US" sz="1600" b="1" dirty="0">
                          <a:solidFill>
                            <a:srgbClr val="FF0000"/>
                          </a:solidFill>
                        </a:rPr>
                        <a:t>50.4</a:t>
                      </a:r>
                    </a:p>
                  </a:txBody>
                  <a:tcPr/>
                </a:tc>
                <a:tc>
                  <a:txBody>
                    <a:bodyPr/>
                    <a:lstStyle/>
                    <a:p>
                      <a:pPr algn="ctr"/>
                      <a:r>
                        <a:rPr lang="en-US" sz="1600" b="1" dirty="0">
                          <a:solidFill>
                            <a:srgbClr val="FF0000"/>
                          </a:solidFill>
                        </a:rPr>
                        <a:t>30.4</a:t>
                      </a:r>
                    </a:p>
                  </a:txBody>
                  <a:tcPr/>
                </a:tc>
                <a:tc>
                  <a:txBody>
                    <a:bodyPr/>
                    <a:lstStyle/>
                    <a:p>
                      <a:pPr algn="ctr"/>
                      <a:r>
                        <a:rPr lang="en-US" sz="1600" b="1" dirty="0">
                          <a:solidFill>
                            <a:srgbClr val="FF0000"/>
                          </a:solidFill>
                        </a:rPr>
                        <a:t>23.2</a:t>
                      </a:r>
                    </a:p>
                  </a:txBody>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611728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a:t>
            </a:r>
            <a:r>
              <a:rPr lang="en-US" dirty="0" err="1" smtClean="0"/>
              <a:t>SQuAD</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3</a:t>
            </a:fld>
            <a:endParaRPr lang="en-US"/>
          </a:p>
        </p:txBody>
      </p:sp>
      <p:sp>
        <p:nvSpPr>
          <p:cNvPr id="5" name="TextBox 4">
            <a:extLst>
              <a:ext uri="{FF2B5EF4-FFF2-40B4-BE49-F238E27FC236}">
                <a16:creationId xmlns:a16="http://schemas.microsoft.com/office/drawing/2014/main" xmlns=""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err="1">
                <a:latin typeface="Century Gothic" panose="020B0502020202020204" pitchFamily="34" charset="0"/>
              </a:rPr>
              <a:t>SQuAD</a:t>
            </a:r>
            <a:r>
              <a:rPr lang="en-US" sz="1600" dirty="0">
                <a:latin typeface="Century Gothic" panose="020B0502020202020204" pitchFamily="34" charset="0"/>
              </a:rPr>
              <a:t> leaderboard, </a:t>
            </a:r>
            <a:r>
              <a:rPr lang="en-US" sz="1600" dirty="0">
                <a:latin typeface="Century Gothic" panose="020B0502020202020204" pitchFamily="34" charset="0"/>
                <a:hlinkClick r:id="rId2"/>
              </a:rPr>
              <a:t>https://rajpurkar.github.io/SQuAD-explorer/</a:t>
            </a:r>
            <a:r>
              <a:rPr lang="en-US" sz="1600" dirty="0">
                <a:latin typeface="Century Gothic" panose="020B0502020202020204" pitchFamily="34"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29" y="1502175"/>
            <a:ext cx="6400800" cy="4438650"/>
          </a:xfrm>
          <a:prstGeom prst="rect">
            <a:avLst/>
          </a:prstGeom>
        </p:spPr>
      </p:pic>
      <p:sp>
        <p:nvSpPr>
          <p:cNvPr id="9" name="TextBox 8"/>
          <p:cNvSpPr txBox="1"/>
          <p:nvPr/>
        </p:nvSpPr>
        <p:spPr>
          <a:xfrm>
            <a:off x="5179617" y="1872345"/>
            <a:ext cx="2473234" cy="338554"/>
          </a:xfrm>
          <a:prstGeom prst="rect">
            <a:avLst/>
          </a:prstGeom>
          <a:noFill/>
        </p:spPr>
        <p:txBody>
          <a:bodyPr wrap="square" rtlCol="0">
            <a:spAutoFit/>
          </a:bodyPr>
          <a:lstStyle/>
          <a:p>
            <a:pPr algn="r"/>
            <a:r>
              <a:rPr lang="en-US" sz="1600" dirty="0" smtClean="0"/>
              <a:t>Human Performance</a:t>
            </a:r>
            <a:endParaRPr lang="en-US" sz="1600" dirty="0"/>
          </a:p>
        </p:txBody>
      </p:sp>
      <p:sp>
        <p:nvSpPr>
          <p:cNvPr id="11" name="TextBox 10"/>
          <p:cNvSpPr txBox="1"/>
          <p:nvPr/>
        </p:nvSpPr>
        <p:spPr>
          <a:xfrm>
            <a:off x="4291342" y="4393475"/>
            <a:ext cx="3361509" cy="338554"/>
          </a:xfrm>
          <a:prstGeom prst="rect">
            <a:avLst/>
          </a:prstGeom>
          <a:noFill/>
        </p:spPr>
        <p:txBody>
          <a:bodyPr wrap="square" rtlCol="0">
            <a:spAutoFit/>
          </a:bodyPr>
          <a:lstStyle/>
          <a:p>
            <a:pPr algn="r"/>
            <a:r>
              <a:rPr lang="en-US" sz="1600" dirty="0" smtClean="0"/>
              <a:t>Logistic Regression Baseline</a:t>
            </a:r>
            <a:endParaRPr lang="en-US" sz="1600" dirty="0"/>
          </a:p>
        </p:txBody>
      </p:sp>
      <p:sp>
        <p:nvSpPr>
          <p:cNvPr id="13" name="TextBox 12">
            <a:extLst>
              <a:ext uri="{FF2B5EF4-FFF2-40B4-BE49-F238E27FC236}">
                <a16:creationId xmlns="" xmlns:a16="http://schemas.microsoft.com/office/drawing/2014/main" id="{08DBFFF4-81E0-4B8C-B3C8-2B4EAA965002}"/>
              </a:ext>
            </a:extLst>
          </p:cNvPr>
          <p:cNvSpPr txBox="1"/>
          <p:nvPr/>
        </p:nvSpPr>
        <p:spPr>
          <a:xfrm>
            <a:off x="2303187" y="2763578"/>
            <a:ext cx="5271287" cy="1077218"/>
          </a:xfrm>
          <a:prstGeom prst="rect">
            <a:avLst/>
          </a:prstGeom>
          <a:solidFill>
            <a:schemeClr val="bg1"/>
          </a:solidFill>
          <a:ln w="38100">
            <a:solidFill>
              <a:schemeClr val="tx1"/>
            </a:solidFill>
          </a:ln>
        </p:spPr>
        <p:txBody>
          <a:bodyPr wrap="square" rtlCol="0">
            <a:spAutoFit/>
          </a:bodyPr>
          <a:lstStyle/>
          <a:p>
            <a:pPr algn="ctr"/>
            <a:r>
              <a:rPr lang="en-US" sz="3200" b="1" dirty="0" smtClean="0">
                <a:latin typeface="Century Gothic" panose="020B0502020202020204" pitchFamily="34" charset="0"/>
              </a:rPr>
              <a:t>Do these </a:t>
            </a:r>
            <a:r>
              <a:rPr lang="en-US" sz="3200" b="1" dirty="0">
                <a:latin typeface="Century Gothic" panose="020B0502020202020204" pitchFamily="34" charset="0"/>
              </a:rPr>
              <a:t>models actually understand language?</a:t>
            </a:r>
          </a:p>
        </p:txBody>
      </p:sp>
    </p:spTree>
    <p:extLst>
      <p:ext uri="{BB962C8B-B14F-4D97-AF65-F5344CB8AC3E}">
        <p14:creationId xmlns:p14="http://schemas.microsoft.com/office/powerpoint/2010/main" val="15522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Matches</a:t>
            </a:r>
          </a:p>
        </p:txBody>
      </p:sp>
      <p:sp>
        <p:nvSpPr>
          <p:cNvPr id="3" name="Content Placeholder 2"/>
          <p:cNvSpPr>
            <a:spLocks noGrp="1"/>
          </p:cNvSpPr>
          <p:nvPr>
            <p:ph idx="1"/>
          </p:nvPr>
        </p:nvSpPr>
        <p:spPr>
          <a:xfrm>
            <a:off x="467544" y="1484784"/>
            <a:ext cx="8280920" cy="3000130"/>
          </a:xfrm>
        </p:spPr>
        <p:txBody>
          <a:bodyPr/>
          <a:lstStyle/>
          <a:p>
            <a:pPr marL="0" lvl="0" indent="0">
              <a:buNone/>
            </a:pPr>
            <a:r>
              <a:rPr lang="en-US" sz="2400" dirty="0">
                <a:solidFill>
                  <a:prstClr val="black"/>
                </a:solidFill>
              </a:rPr>
              <a:t>Question: </a:t>
            </a:r>
            <a:r>
              <a:rPr lang="en-US" sz="2400" i="1" dirty="0">
                <a:solidFill>
                  <a:prstClr val="black"/>
                </a:solidFill>
              </a:rPr>
              <a:t>“The number of new Huguenot colonists declined after what year?”</a:t>
            </a:r>
          </a:p>
          <a:p>
            <a:pPr marL="0" lvl="0" indent="0">
              <a:buNone/>
            </a:pPr>
            <a:r>
              <a:rPr lang="en-US" sz="2400" dirty="0">
                <a:solidFill>
                  <a:prstClr val="black"/>
                </a:solidFill>
              </a:rPr>
              <a:t>Paragraph: </a:t>
            </a:r>
            <a:r>
              <a:rPr lang="en-US" sz="2400" i="1" dirty="0">
                <a:solidFill>
                  <a:srgbClr val="0070C0"/>
                </a:solidFill>
              </a:rPr>
              <a:t>“The largest portion of the Huguenots to settle in the Cape arrived between 1688 and 1689…but quite a few arrived as late as </a:t>
            </a:r>
            <a:r>
              <a:rPr lang="en-US" sz="2400" b="1" i="1" dirty="0">
                <a:solidFill>
                  <a:srgbClr val="0070C0"/>
                </a:solidFill>
              </a:rPr>
              <a:t>1700</a:t>
            </a:r>
            <a:r>
              <a:rPr lang="en-US" sz="2400" i="1" dirty="0">
                <a:solidFill>
                  <a:srgbClr val="0070C0"/>
                </a:solidFill>
              </a:rPr>
              <a:t>; thereafter, the numbers declined.  </a:t>
            </a:r>
            <a:r>
              <a:rPr lang="en-US" sz="2400" i="1" dirty="0">
                <a:solidFill>
                  <a:srgbClr val="C00000"/>
                </a:solidFill>
              </a:rPr>
              <a:t>The number of old Acadian colonists declined after the year of </a:t>
            </a:r>
            <a:r>
              <a:rPr lang="en-US" sz="2400" b="1" i="1" dirty="0">
                <a:solidFill>
                  <a:srgbClr val="C00000"/>
                </a:solidFill>
              </a:rPr>
              <a:t>1675</a:t>
            </a:r>
            <a:r>
              <a:rPr lang="en-US" sz="2400" i="1" dirty="0">
                <a:solidFill>
                  <a:srgbClr val="C00000"/>
                </a:solidFill>
              </a:rPr>
              <a: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30</a:t>
            </a:fld>
            <a:endParaRPr lang="en-US"/>
          </a:p>
        </p:txBody>
      </p:sp>
      <p:sp>
        <p:nvSpPr>
          <p:cNvPr id="5" name="TextBox 4"/>
          <p:cNvSpPr txBox="1"/>
          <p:nvPr/>
        </p:nvSpPr>
        <p:spPr>
          <a:xfrm>
            <a:off x="999966" y="4410399"/>
            <a:ext cx="7216076" cy="1261884"/>
          </a:xfrm>
          <a:prstGeom prst="rect">
            <a:avLst/>
          </a:prstGeom>
          <a:noFill/>
        </p:spPr>
        <p:txBody>
          <a:bodyPr wrap="square" rtlCol="0">
            <a:spAutoFit/>
          </a:bodyPr>
          <a:lstStyle/>
          <a:p>
            <a:pPr lvl="0" algn="ctr" eaLnBrk="1" hangingPunct="1">
              <a:spcBef>
                <a:spcPct val="20000"/>
              </a:spcBef>
              <a:buClr>
                <a:srgbClr val="861B15"/>
              </a:buClr>
            </a:pPr>
            <a:r>
              <a:rPr lang="en-US" sz="2600" kern="0" dirty="0" smtClean="0">
                <a:solidFill>
                  <a:prstClr val="black"/>
                </a:solidFill>
                <a:latin typeface="Century Gothic" panose="020B0502020202020204" pitchFamily="34" charset="0"/>
                <a:ea typeface="ＭＳ Ｐゴシック" pitchFamily="-112" charset="-128"/>
              </a:rPr>
              <a:t>All models distracted by sentences with only </a:t>
            </a:r>
            <a:r>
              <a:rPr lang="en-US" sz="2600" b="1" kern="0" dirty="0" smtClean="0">
                <a:solidFill>
                  <a:prstClr val="black"/>
                </a:solidFill>
                <a:latin typeface="Century Gothic" panose="020B0502020202020204" pitchFamily="34" charset="0"/>
                <a:ea typeface="ＭＳ Ｐゴシック" pitchFamily="-112" charset="-128"/>
              </a:rPr>
              <a:t>partial</a:t>
            </a:r>
            <a:r>
              <a:rPr lang="en-US" sz="2600" kern="0" dirty="0" smtClean="0">
                <a:solidFill>
                  <a:prstClr val="black"/>
                </a:solidFill>
                <a:latin typeface="Century Gothic" panose="020B0502020202020204" pitchFamily="34" charset="0"/>
                <a:ea typeface="ＭＳ Ｐゴシック" pitchFamily="-112" charset="-128"/>
              </a:rPr>
              <a:t> </a:t>
            </a:r>
            <a:r>
              <a:rPr lang="en-US" sz="2600" kern="0" dirty="0">
                <a:solidFill>
                  <a:prstClr val="black"/>
                </a:solidFill>
                <a:latin typeface="Century Gothic" panose="020B0502020202020204" pitchFamily="34" charset="0"/>
                <a:ea typeface="ＭＳ Ｐゴシック" pitchFamily="-112" charset="-128"/>
              </a:rPr>
              <a:t>match with the </a:t>
            </a:r>
            <a:r>
              <a:rPr lang="en-US" sz="2600" kern="0" dirty="0" smtClean="0">
                <a:solidFill>
                  <a:prstClr val="black"/>
                </a:solidFill>
                <a:latin typeface="Century Gothic" panose="020B0502020202020204" pitchFamily="34" charset="0"/>
                <a:ea typeface="ＭＳ Ｐゴシック" pitchFamily="-112" charset="-128"/>
              </a:rPr>
              <a:t>question</a:t>
            </a:r>
            <a:endParaRPr lang="en-US" sz="2600" kern="0" dirty="0">
              <a:solidFill>
                <a:prstClr val="black"/>
              </a:solidFill>
              <a:latin typeface="Century Gothic" panose="020B0502020202020204" pitchFamily="34" charset="0"/>
              <a:ea typeface="ＭＳ Ｐゴシック" pitchFamily="-112" charset="-128"/>
            </a:endParaRPr>
          </a:p>
          <a:p>
            <a:pPr algn="ctr"/>
            <a:endParaRPr lang="en-US" dirty="0"/>
          </a:p>
        </p:txBody>
      </p:sp>
    </p:spTree>
    <p:extLst>
      <p:ext uri="{BB962C8B-B14F-4D97-AF65-F5344CB8AC3E}">
        <p14:creationId xmlns:p14="http://schemas.microsoft.com/office/powerpoint/2010/main" val="1559608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2A5B0-C7E0-44E2-B9B0-FBE83A5CCEE6}"/>
              </a:ext>
            </a:extLst>
          </p:cNvPr>
          <p:cNvSpPr>
            <a:spLocks noGrp="1"/>
          </p:cNvSpPr>
          <p:nvPr>
            <p:ph type="title"/>
          </p:nvPr>
        </p:nvSpPr>
        <p:spPr/>
        <p:txBody>
          <a:bodyPr/>
          <a:lstStyle/>
          <a:p>
            <a:r>
              <a:rPr lang="en-US" dirty="0"/>
              <a:t>Partial Matches</a:t>
            </a:r>
          </a:p>
        </p:txBody>
      </p:sp>
      <p:sp>
        <p:nvSpPr>
          <p:cNvPr id="3" name="Content Placeholder 2">
            <a:extLst>
              <a:ext uri="{FF2B5EF4-FFF2-40B4-BE49-F238E27FC236}">
                <a16:creationId xmlns="" xmlns:a16="http://schemas.microsoft.com/office/drawing/2014/main" id="{A60F2CCD-95B3-43FF-AC17-F27672E92FC0}"/>
              </a:ext>
            </a:extLst>
          </p:cNvPr>
          <p:cNvSpPr>
            <a:spLocks noGrp="1"/>
          </p:cNvSpPr>
          <p:nvPr>
            <p:ph idx="1"/>
          </p:nvPr>
        </p:nvSpPr>
        <p:spPr>
          <a:xfrm>
            <a:off x="467544" y="1484784"/>
            <a:ext cx="8280920" cy="4793468"/>
          </a:xfrm>
        </p:spPr>
        <p:txBody>
          <a:bodyPr/>
          <a:lstStyle/>
          <a:p>
            <a:pPr marL="0" indent="0">
              <a:buNone/>
            </a:pPr>
            <a:r>
              <a:rPr lang="en-US" sz="2400" dirty="0"/>
              <a:t>Question: </a:t>
            </a:r>
            <a:r>
              <a:rPr lang="en-US" sz="2400" i="1" dirty="0"/>
              <a:t>“The number of new Huguenot colonists declined after what year?”</a:t>
            </a:r>
          </a:p>
          <a:p>
            <a:pPr marL="0" indent="0">
              <a:buNone/>
            </a:pPr>
            <a:r>
              <a:rPr lang="en-US" sz="2400" dirty="0"/>
              <a:t>Paragraph: </a:t>
            </a:r>
            <a:r>
              <a:rPr lang="en-US" sz="2400" i="1" dirty="0">
                <a:solidFill>
                  <a:srgbClr val="0070C0"/>
                </a:solidFill>
              </a:rPr>
              <a:t>“The largest portion of the </a:t>
            </a:r>
            <a:r>
              <a:rPr lang="en-US" sz="2400" b="1" i="1" dirty="0">
                <a:solidFill>
                  <a:srgbClr val="E5801B"/>
                </a:solidFill>
              </a:rPr>
              <a:t>Huguenots</a:t>
            </a:r>
            <a:r>
              <a:rPr lang="en-US" sz="2400" i="1" dirty="0">
                <a:solidFill>
                  <a:srgbClr val="E5801B"/>
                </a:solidFill>
              </a:rPr>
              <a:t> </a:t>
            </a:r>
            <a:r>
              <a:rPr lang="en-US" sz="2400" i="1" dirty="0">
                <a:solidFill>
                  <a:srgbClr val="0070C0"/>
                </a:solidFill>
              </a:rPr>
              <a:t>to </a:t>
            </a:r>
            <a:r>
              <a:rPr lang="en-US" sz="2400" b="1" i="1" dirty="0">
                <a:solidFill>
                  <a:srgbClr val="E5801B"/>
                </a:solidFill>
              </a:rPr>
              <a:t>settle</a:t>
            </a:r>
            <a:r>
              <a:rPr lang="en-US" sz="2400" i="1" dirty="0">
                <a:solidFill>
                  <a:srgbClr val="E5801B"/>
                </a:solidFill>
              </a:rPr>
              <a:t> </a:t>
            </a:r>
            <a:r>
              <a:rPr lang="en-US" sz="2400" i="1" dirty="0">
                <a:solidFill>
                  <a:srgbClr val="0070C0"/>
                </a:solidFill>
              </a:rPr>
              <a:t>in the Cape arrived between 1688 and 1689, in seven ships as part of the </a:t>
            </a:r>
            <a:r>
              <a:rPr lang="en-US" sz="2400" i="1" dirty="0" err="1">
                <a:solidFill>
                  <a:srgbClr val="0070C0"/>
                </a:solidFill>
              </a:rPr>
              <a:t>organised</a:t>
            </a:r>
            <a:r>
              <a:rPr lang="en-US" sz="2400" i="1" dirty="0">
                <a:solidFill>
                  <a:srgbClr val="0070C0"/>
                </a:solidFill>
              </a:rPr>
              <a:t> migration, but quite a few arrived as late as </a:t>
            </a:r>
            <a:r>
              <a:rPr lang="en-US" sz="2400" b="1" i="1" dirty="0">
                <a:solidFill>
                  <a:srgbClr val="0070C0"/>
                </a:solidFill>
              </a:rPr>
              <a:t>1700</a:t>
            </a:r>
            <a:r>
              <a:rPr lang="en-US" sz="2400" i="1" dirty="0">
                <a:solidFill>
                  <a:srgbClr val="0070C0"/>
                </a:solidFill>
              </a:rPr>
              <a:t>; </a:t>
            </a:r>
            <a:r>
              <a:rPr lang="en-US" sz="2400" b="1" i="1" dirty="0">
                <a:solidFill>
                  <a:srgbClr val="E5801B"/>
                </a:solidFill>
              </a:rPr>
              <a:t>thereafter</a:t>
            </a:r>
            <a:r>
              <a:rPr lang="en-US" sz="2400" i="1" dirty="0">
                <a:solidFill>
                  <a:srgbClr val="0070C0"/>
                </a:solidFill>
              </a:rPr>
              <a:t>, the </a:t>
            </a:r>
            <a:r>
              <a:rPr lang="en-US" sz="2400" b="1" i="1" dirty="0">
                <a:solidFill>
                  <a:srgbClr val="E5801B"/>
                </a:solidFill>
              </a:rPr>
              <a:t>numbers</a:t>
            </a:r>
            <a:r>
              <a:rPr lang="en-US" sz="2400" i="1" dirty="0">
                <a:solidFill>
                  <a:srgbClr val="E5801B"/>
                </a:solidFill>
              </a:rPr>
              <a:t> </a:t>
            </a:r>
            <a:r>
              <a:rPr lang="en-US" sz="2400" b="1" i="1" dirty="0">
                <a:solidFill>
                  <a:srgbClr val="E5801B"/>
                </a:solidFill>
              </a:rPr>
              <a:t>declined</a:t>
            </a:r>
            <a:r>
              <a:rPr lang="en-US" sz="2400" i="1" dirty="0">
                <a:solidFill>
                  <a:srgbClr val="0070C0"/>
                </a:solidFill>
              </a:rPr>
              <a:t>, and only small groups arrived at a time.”</a:t>
            </a:r>
          </a:p>
          <a:p>
            <a:pPr marL="0" indent="0">
              <a:buNone/>
            </a:pPr>
            <a:r>
              <a:rPr lang="en-US" sz="2400" dirty="0"/>
              <a:t>Correct Answer: </a:t>
            </a:r>
            <a:r>
              <a:rPr lang="en-US" sz="2400" i="1" dirty="0">
                <a:solidFill>
                  <a:srgbClr val="0070C0"/>
                </a:solidFill>
              </a:rPr>
              <a:t>“</a:t>
            </a:r>
            <a:r>
              <a:rPr lang="en-US" sz="2400" b="1" i="1" dirty="0">
                <a:solidFill>
                  <a:srgbClr val="0070C0"/>
                </a:solidFill>
              </a:rPr>
              <a:t>1700</a:t>
            </a:r>
            <a:r>
              <a:rPr lang="en-US" sz="2400" i="1" dirty="0">
                <a:solidFill>
                  <a:srgbClr val="0070C0"/>
                </a:solidFill>
              </a:rPr>
              <a:t>”</a:t>
            </a:r>
          </a:p>
          <a:p>
            <a:pPr marL="0" indent="0">
              <a:buNone/>
            </a:pPr>
            <a:endParaRPr lang="en-US" sz="2400" i="1" dirty="0">
              <a:solidFill>
                <a:srgbClr val="0070C0"/>
              </a:solidFill>
            </a:endParaRPr>
          </a:p>
          <a:p>
            <a:pPr marL="0" indent="0">
              <a:buNone/>
            </a:pPr>
            <a:endParaRPr lang="en-US" sz="2400" i="1" dirty="0">
              <a:solidFill>
                <a:srgbClr val="0070C0"/>
              </a:solidFill>
            </a:endParaRPr>
          </a:p>
        </p:txBody>
      </p:sp>
      <p:sp>
        <p:nvSpPr>
          <p:cNvPr id="4" name="Slide Number Placeholder 3">
            <a:extLst>
              <a:ext uri="{FF2B5EF4-FFF2-40B4-BE49-F238E27FC236}">
                <a16:creationId xmlns="" xmlns:a16="http://schemas.microsoft.com/office/drawing/2014/main" id="{3D3B34DB-3874-43A2-89F1-A1821C7FAFE8}"/>
              </a:ext>
            </a:extLst>
          </p:cNvPr>
          <p:cNvSpPr>
            <a:spLocks noGrp="1"/>
          </p:cNvSpPr>
          <p:nvPr>
            <p:ph type="sldNum" sz="quarter" idx="12"/>
          </p:nvPr>
        </p:nvSpPr>
        <p:spPr/>
        <p:txBody>
          <a:bodyPr/>
          <a:lstStyle/>
          <a:p>
            <a:pPr>
              <a:defRPr/>
            </a:pPr>
            <a:fld id="{0490CB10-012C-5540-8C5A-ACE982847933}" type="slidenum">
              <a:rPr lang="en-US" smtClean="0"/>
              <a:pPr>
                <a:defRPr/>
              </a:pPr>
              <a:t>31</a:t>
            </a:fld>
            <a:endParaRPr lang="en-US"/>
          </a:p>
        </p:txBody>
      </p:sp>
      <p:sp>
        <p:nvSpPr>
          <p:cNvPr id="5" name="TextBox 4">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Stanford Question Answering Dataset (</a:t>
            </a:r>
            <a:r>
              <a:rPr lang="en-US" sz="1600" dirty="0" err="1">
                <a:latin typeface="Century Gothic" panose="020B0502020202020204" pitchFamily="34" charset="0"/>
              </a:rPr>
              <a:t>Rajpurkar</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2836011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C6A9C-A0E9-4708-9B83-95D9DF08709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43D3B26A-5EC2-4251-A3F6-ACC1838327A3}"/>
              </a:ext>
            </a:extLst>
          </p:cNvPr>
          <p:cNvSpPr>
            <a:spLocks noGrp="1"/>
          </p:cNvSpPr>
          <p:nvPr>
            <p:ph idx="1"/>
          </p:nvPr>
        </p:nvSpPr>
        <p:spPr/>
        <p:txBody>
          <a:bodyPr/>
          <a:lstStyle/>
          <a:p>
            <a:r>
              <a:rPr lang="en-US" dirty="0">
                <a:solidFill>
                  <a:schemeClr val="bg1">
                    <a:lumMod val="75000"/>
                  </a:schemeClr>
                </a:solidFill>
              </a:rPr>
              <a:t>Inspiration/Motivation</a:t>
            </a:r>
          </a:p>
          <a:p>
            <a:r>
              <a:rPr lang="en-US" dirty="0">
                <a:solidFill>
                  <a:schemeClr val="bg1">
                    <a:lumMod val="75000"/>
                  </a:schemeClr>
                </a:solidFill>
              </a:rPr>
              <a:t>Adding Grammatical Sentences</a:t>
            </a:r>
          </a:p>
          <a:p>
            <a:r>
              <a:rPr lang="en-US" dirty="0"/>
              <a:t>Adding Word Salad</a:t>
            </a:r>
          </a:p>
          <a:p>
            <a:r>
              <a:rPr lang="en-US" dirty="0">
                <a:solidFill>
                  <a:schemeClr val="bg1">
                    <a:lumMod val="75000"/>
                  </a:schemeClr>
                </a:solidFill>
              </a:rPr>
              <a:t>Trying to build better systems</a:t>
            </a:r>
          </a:p>
        </p:txBody>
      </p:sp>
      <p:sp>
        <p:nvSpPr>
          <p:cNvPr id="4" name="Slide Number Placeholder 3">
            <a:extLst>
              <a:ext uri="{FF2B5EF4-FFF2-40B4-BE49-F238E27FC236}">
                <a16:creationId xmlns="" xmlns:a16="http://schemas.microsoft.com/office/drawing/2014/main" id="{931ACD90-F0E0-408C-A31B-CC8D8F29F095}"/>
              </a:ext>
            </a:extLst>
          </p:cNvPr>
          <p:cNvSpPr>
            <a:spLocks noGrp="1"/>
          </p:cNvSpPr>
          <p:nvPr>
            <p:ph type="sldNum" sz="quarter" idx="12"/>
          </p:nvPr>
        </p:nvSpPr>
        <p:spPr/>
        <p:txBody>
          <a:bodyPr/>
          <a:lstStyle/>
          <a:p>
            <a:pPr>
              <a:defRPr/>
            </a:pPr>
            <a:fld id="{0490CB10-012C-5540-8C5A-ACE982847933}" type="slidenum">
              <a:rPr lang="en-US" smtClean="0"/>
              <a:pPr>
                <a:defRPr/>
              </a:pPr>
              <a:t>32</a:t>
            </a:fld>
            <a:endParaRPr lang="en-US"/>
          </a:p>
        </p:txBody>
      </p:sp>
    </p:spTree>
    <p:extLst>
      <p:ext uri="{BB962C8B-B14F-4D97-AF65-F5344CB8AC3E}">
        <p14:creationId xmlns:p14="http://schemas.microsoft.com/office/powerpoint/2010/main" val="971418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314A6-0E7D-4DC6-B233-0158A063BAD9}"/>
              </a:ext>
            </a:extLst>
          </p:cNvPr>
          <p:cNvSpPr>
            <a:spLocks noGrp="1"/>
          </p:cNvSpPr>
          <p:nvPr>
            <p:ph type="title"/>
          </p:nvPr>
        </p:nvSpPr>
        <p:spPr/>
        <p:txBody>
          <a:bodyPr/>
          <a:lstStyle/>
          <a:p>
            <a:r>
              <a:rPr lang="en-US" dirty="0"/>
              <a:t>Adversarial</a:t>
            </a:r>
            <a:r>
              <a:rPr lang="en-US"/>
              <a:t> Word </a:t>
            </a:r>
            <a:r>
              <a:rPr lang="en-US" smtClean="0"/>
              <a:t>Salad</a:t>
            </a:r>
            <a:endParaRPr lang="en-US" dirty="0"/>
          </a:p>
        </p:txBody>
      </p:sp>
      <p:sp>
        <p:nvSpPr>
          <p:cNvPr id="3" name="Content Placeholder 2">
            <a:extLst>
              <a:ext uri="{FF2B5EF4-FFF2-40B4-BE49-F238E27FC236}">
                <a16:creationId xmlns:a16="http://schemas.microsoft.com/office/drawing/2014/main" xmlns="" id="{3F14E2B6-AE9B-4E27-8F93-9BA7627CA341}"/>
              </a:ext>
            </a:extLst>
          </p:cNvPr>
          <p:cNvSpPr>
            <a:spLocks noGrp="1"/>
          </p:cNvSpPr>
          <p:nvPr>
            <p:ph idx="1"/>
          </p:nvPr>
        </p:nvSpPr>
        <p:spPr/>
        <p:txBody>
          <a:bodyPr/>
          <a:lstStyle/>
          <a:p>
            <a:r>
              <a:rPr lang="en-US" dirty="0" smtClean="0"/>
              <a:t>So far, only explored tiny fraction of possible distractors</a:t>
            </a:r>
          </a:p>
          <a:p>
            <a:r>
              <a:rPr lang="en-US" dirty="0" smtClean="0"/>
              <a:t>Try adding </a:t>
            </a:r>
            <a:r>
              <a:rPr lang="en-US" b="1" dirty="0" smtClean="0"/>
              <a:t>any </a:t>
            </a:r>
            <a:r>
              <a:rPr lang="en-US" b="1" dirty="0"/>
              <a:t>ungrammatical sequence of words</a:t>
            </a:r>
            <a:endParaRPr lang="en-US" dirty="0"/>
          </a:p>
          <a:p>
            <a:pPr lvl="1"/>
            <a:r>
              <a:rPr lang="en-US" dirty="0" smtClean="0"/>
              <a:t>Incoherent text cannot provide evidence for an incorrect answer</a:t>
            </a:r>
            <a:endParaRPr lang="en-US" dirty="0"/>
          </a:p>
        </p:txBody>
      </p:sp>
      <p:sp>
        <p:nvSpPr>
          <p:cNvPr id="4" name="Slide Number Placeholder 3">
            <a:extLst>
              <a:ext uri="{FF2B5EF4-FFF2-40B4-BE49-F238E27FC236}">
                <a16:creationId xmlns:a16="http://schemas.microsoft.com/office/drawing/2014/main" xmlns="" id="{777AF8B1-6F12-405F-B303-9A188853D355}"/>
              </a:ext>
            </a:extLst>
          </p:cNvPr>
          <p:cNvSpPr>
            <a:spLocks noGrp="1"/>
          </p:cNvSpPr>
          <p:nvPr>
            <p:ph type="sldNum" sz="quarter" idx="12"/>
          </p:nvPr>
        </p:nvSpPr>
        <p:spPr/>
        <p:txBody>
          <a:bodyPr/>
          <a:lstStyle/>
          <a:p>
            <a:pPr>
              <a:defRPr/>
            </a:pPr>
            <a:fld id="{0490CB10-012C-5540-8C5A-ACE982847933}" type="slidenum">
              <a:rPr lang="en-US" smtClean="0"/>
              <a:pPr>
                <a:defRPr/>
              </a:pPr>
              <a:t>33</a:t>
            </a:fld>
            <a:endParaRPr lang="en-US"/>
          </a:p>
        </p:txBody>
      </p:sp>
    </p:spTree>
    <p:extLst>
      <p:ext uri="{BB962C8B-B14F-4D97-AF65-F5344CB8AC3E}">
        <p14:creationId xmlns:p14="http://schemas.microsoft.com/office/powerpoint/2010/main" val="3153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a:t>AddAny</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34</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200329"/>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endParaRPr lang="en-US" i="1" dirty="0">
              <a:solidFill>
                <a:schemeClr val="accent1"/>
              </a:solidFill>
              <a:latin typeface="Century Gothic" panose="020B0502020202020204" pitchFamily="34" charset="0"/>
            </a:endParaRPr>
          </a:p>
        </p:txBody>
      </p:sp>
      <p:sp>
        <p:nvSpPr>
          <p:cNvPr id="8" name="TextBox 7">
            <a:extLst>
              <a:ext uri="{FF2B5EF4-FFF2-40B4-BE49-F238E27FC236}">
                <a16:creationId xmlns="" xmlns:a16="http://schemas.microsoft.com/office/drawing/2014/main" id="{751A9D81-A065-4A91-9FEE-FE22CCE40C76}"/>
              </a:ext>
            </a:extLst>
          </p:cNvPr>
          <p:cNvSpPr txBox="1"/>
          <p:nvPr/>
        </p:nvSpPr>
        <p:spPr>
          <a:xfrm>
            <a:off x="434232" y="3826600"/>
            <a:ext cx="5750351" cy="461665"/>
          </a:xfrm>
          <a:prstGeom prst="rect">
            <a:avLst/>
          </a:prstGeom>
          <a:noFill/>
        </p:spPr>
        <p:txBody>
          <a:bodyPr wrap="square" rtlCol="0">
            <a:spAutoFit/>
          </a:bodyPr>
          <a:lstStyle/>
          <a:p>
            <a:r>
              <a:rPr lang="en-US" dirty="0">
                <a:latin typeface="Century Gothic" panose="020B0502020202020204" pitchFamily="34" charset="0"/>
              </a:rPr>
              <a:t>Model predicts: </a:t>
            </a:r>
            <a:r>
              <a:rPr lang="en-US" b="1" i="1" dirty="0">
                <a:solidFill>
                  <a:srgbClr val="0070C0"/>
                </a:solidFill>
                <a:latin typeface="Century Gothic" panose="020B0502020202020204" pitchFamily="34" charset="0"/>
              </a:rPr>
              <a:t>“Prague”</a:t>
            </a:r>
          </a:p>
        </p:txBody>
      </p:sp>
      <p:sp>
        <p:nvSpPr>
          <p:cNvPr id="9" name="TextBox 8">
            <a:extLst>
              <a:ext uri="{FF2B5EF4-FFF2-40B4-BE49-F238E27FC236}">
                <a16:creationId xmlns="" xmlns:a16="http://schemas.microsoft.com/office/drawing/2014/main" id="{81C2115E-621E-4DA1-9665-75468B7ED553}"/>
              </a:ext>
            </a:extLst>
          </p:cNvPr>
          <p:cNvSpPr txBox="1"/>
          <p:nvPr/>
        </p:nvSpPr>
        <p:spPr>
          <a:xfrm>
            <a:off x="552261" y="6200462"/>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Ensemble (</a:t>
            </a:r>
            <a:r>
              <a:rPr lang="en-US" sz="1600" dirty="0" err="1">
                <a:latin typeface="Century Gothic" panose="020B0502020202020204" pitchFamily="34" charset="0"/>
              </a:rPr>
              <a:t>Seo</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3749343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7DE86-B3A9-4AE6-A70E-C623B435DFB6}"/>
              </a:ext>
            </a:extLst>
          </p:cNvPr>
          <p:cNvSpPr>
            <a:spLocks noGrp="1"/>
          </p:cNvSpPr>
          <p:nvPr>
            <p:ph type="title"/>
          </p:nvPr>
        </p:nvSpPr>
        <p:spPr/>
        <p:txBody>
          <a:bodyPr/>
          <a:lstStyle/>
          <a:p>
            <a:r>
              <a:rPr lang="en-US" dirty="0" err="1"/>
              <a:t>AddAny</a:t>
            </a:r>
            <a:endParaRPr lang="en-US" dirty="0"/>
          </a:p>
        </p:txBody>
      </p:sp>
      <p:sp>
        <p:nvSpPr>
          <p:cNvPr id="4" name="Slide Number Placeholder 3">
            <a:extLst>
              <a:ext uri="{FF2B5EF4-FFF2-40B4-BE49-F238E27FC236}">
                <a16:creationId xmlns:a16="http://schemas.microsoft.com/office/drawing/2014/main" xmlns=""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35</a:t>
            </a:fld>
            <a:endParaRPr lang="en-US"/>
          </a:p>
        </p:txBody>
      </p:sp>
      <p:sp>
        <p:nvSpPr>
          <p:cNvPr id="5" name="TextBox 4">
            <a:extLst>
              <a:ext uri="{FF2B5EF4-FFF2-40B4-BE49-F238E27FC236}">
                <a16:creationId xmlns:a16="http://schemas.microsoft.com/office/drawing/2014/main" xmlns=""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a16="http://schemas.microsoft.com/office/drawing/2014/main" xmlns=""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a:t>
            </a:r>
            <a:r>
              <a:rPr lang="en-US" i="1">
                <a:solidFill>
                  <a:srgbClr val="0070C0"/>
                </a:solidFill>
                <a:latin typeface="Century Gothic" panose="020B0502020202020204" pitchFamily="34" charset="0"/>
              </a:rPr>
              <a:t>Tesla's uncles </a:t>
            </a:r>
            <a:r>
              <a:rPr lang="en-US" i="1" smtClean="0">
                <a:solidFill>
                  <a:srgbClr val="0070C0"/>
                </a:solidFill>
                <a:latin typeface="Century Gothic" panose="020B0502020202020204" pitchFamily="34" charset="0"/>
              </a:rPr>
              <a:t>put </a:t>
            </a:r>
            <a:r>
              <a:rPr lang="en-US" i="1" dirty="0">
                <a:solidFill>
                  <a:srgbClr val="0070C0"/>
                </a:solidFill>
                <a:latin typeface="Century Gothic" panose="020B0502020202020204" pitchFamily="34" charset="0"/>
              </a:rPr>
              <a:t>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r>
              <a:rPr lang="en-US" i="1" dirty="0">
                <a:solidFill>
                  <a:srgbClr val="C00000"/>
                </a:solidFill>
                <a:latin typeface="Century Gothic" panose="020B0502020202020204" pitchFamily="34" charset="0"/>
              </a:rPr>
              <a:t>heavy industry art countries applied design theory even medical </a:t>
            </a:r>
            <a:r>
              <a:rPr lang="en-US" i="1">
                <a:solidFill>
                  <a:srgbClr val="C00000"/>
                </a:solidFill>
                <a:latin typeface="Century Gothic" panose="020B0502020202020204" pitchFamily="34" charset="0"/>
              </a:rPr>
              <a:t>process</a:t>
            </a:r>
            <a:r>
              <a:rPr lang="en-US" i="1" smtClean="0">
                <a:solidFill>
                  <a:srgbClr val="C00000"/>
                </a:solidFill>
                <a:latin typeface="Century Gothic" panose="020B0502020202020204" pitchFamily="34" charset="0"/>
              </a:rPr>
              <a:t>.</a:t>
            </a:r>
            <a:endParaRPr lang="en-US" dirty="0">
              <a:solidFill>
                <a:schemeClr val="accent1"/>
              </a:solidFill>
              <a:latin typeface="Century Gothic" panose="020B0502020202020204" pitchFamily="34" charset="0"/>
            </a:endParaRPr>
          </a:p>
        </p:txBody>
      </p:sp>
      <p:sp>
        <p:nvSpPr>
          <p:cNvPr id="10" name="TextBox 2">
            <a:extLst>
              <a:ext uri="{FF2B5EF4-FFF2-40B4-BE49-F238E27FC236}">
                <a16:creationId xmlns="" xmlns:a16="http://schemas.microsoft.com/office/drawing/2014/main" id="{751A9D81-A065-4A91-9FEE-FE22CCE40C76}"/>
              </a:ext>
            </a:extLst>
          </p:cNvPr>
          <p:cNvSpPr txBox="1"/>
          <p:nvPr/>
        </p:nvSpPr>
        <p:spPr>
          <a:xfrm>
            <a:off x="434232" y="3826600"/>
            <a:ext cx="5750351" cy="461665"/>
          </a:xfrm>
          <a:prstGeom prst="rect">
            <a:avLst/>
          </a:prstGeom>
          <a:noFill/>
        </p:spPr>
        <p:txBody>
          <a:bodyPr wrap="square" rtlCol="0">
            <a:spAutoFit/>
          </a:bodyPr>
          <a:lstStyle/>
          <a:p>
            <a:r>
              <a:rPr lang="en-US" dirty="0">
                <a:latin typeface="Century Gothic" panose="020B0502020202020204" pitchFamily="34" charset="0"/>
              </a:rPr>
              <a:t>Add random common words</a:t>
            </a:r>
            <a:endParaRPr lang="en-US" b="1" i="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627220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a:t>AddAny</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36</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r>
              <a:rPr lang="en-US" i="1" dirty="0">
                <a:solidFill>
                  <a:srgbClr val="C00000"/>
                </a:solidFill>
                <a:latin typeface="Century Gothic" panose="020B0502020202020204" pitchFamily="34" charset="0"/>
              </a:rPr>
              <a:t>heavy industry art countries applied design </a:t>
            </a:r>
            <a:r>
              <a:rPr lang="en-US" b="1" i="1" dirty="0">
                <a:solidFill>
                  <a:srgbClr val="C00000"/>
                </a:solidFill>
                <a:latin typeface="Century Gothic" panose="020B0502020202020204" pitchFamily="34" charset="0"/>
              </a:rPr>
              <a:t>theory</a:t>
            </a:r>
            <a:r>
              <a:rPr lang="en-US" i="1" dirty="0">
                <a:solidFill>
                  <a:srgbClr val="C00000"/>
                </a:solidFill>
                <a:latin typeface="Century Gothic" panose="020B0502020202020204" pitchFamily="34" charset="0"/>
              </a:rPr>
              <a:t> even medical process.</a:t>
            </a:r>
          </a:p>
        </p:txBody>
      </p:sp>
      <p:sp>
        <p:nvSpPr>
          <p:cNvPr id="10" name="TextBox 9">
            <a:extLst>
              <a:ext uri="{FF2B5EF4-FFF2-40B4-BE49-F238E27FC236}">
                <a16:creationId xmlns="" xmlns:a16="http://schemas.microsoft.com/office/drawing/2014/main" id="{751A9D81-A065-4A91-9FEE-FE22CCE40C76}"/>
              </a:ext>
            </a:extLst>
          </p:cNvPr>
          <p:cNvSpPr txBox="1"/>
          <p:nvPr/>
        </p:nvSpPr>
        <p:spPr>
          <a:xfrm>
            <a:off x="434232" y="3826600"/>
            <a:ext cx="5750351" cy="461665"/>
          </a:xfrm>
          <a:prstGeom prst="rect">
            <a:avLst/>
          </a:prstGeom>
          <a:noFill/>
        </p:spPr>
        <p:txBody>
          <a:bodyPr wrap="square" rtlCol="0">
            <a:spAutoFit/>
          </a:bodyPr>
          <a:lstStyle/>
          <a:p>
            <a:r>
              <a:rPr lang="en-US" dirty="0">
                <a:latin typeface="Century Gothic" panose="020B0502020202020204" pitchFamily="34" charset="0"/>
              </a:rPr>
              <a:t>Pick one word at random</a:t>
            </a:r>
            <a:endParaRPr lang="en-US" b="1" i="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959611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a:t>AddAny</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37</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r>
              <a:rPr lang="en-US" i="1" dirty="0">
                <a:solidFill>
                  <a:srgbClr val="C00000"/>
                </a:solidFill>
                <a:latin typeface="Century Gothic" panose="020B0502020202020204" pitchFamily="34" charset="0"/>
              </a:rPr>
              <a:t>heavy industry art countries applied design </a:t>
            </a:r>
            <a:r>
              <a:rPr lang="en-US" b="1" i="1" dirty="0">
                <a:solidFill>
                  <a:srgbClr val="C00000"/>
                </a:solidFill>
                <a:latin typeface="Century Gothic" panose="020B0502020202020204" pitchFamily="34" charset="0"/>
              </a:rPr>
              <a:t>city </a:t>
            </a:r>
            <a:r>
              <a:rPr lang="en-US" i="1" dirty="0">
                <a:solidFill>
                  <a:srgbClr val="C00000"/>
                </a:solidFill>
                <a:latin typeface="Century Gothic" panose="020B0502020202020204" pitchFamily="34" charset="0"/>
              </a:rPr>
              <a:t>even medical process.</a:t>
            </a:r>
          </a:p>
        </p:txBody>
      </p:sp>
      <p:sp>
        <p:nvSpPr>
          <p:cNvPr id="10" name="TextBox 9">
            <a:extLst>
              <a:ext uri="{FF2B5EF4-FFF2-40B4-BE49-F238E27FC236}">
                <a16:creationId xmlns="" xmlns:a16="http://schemas.microsoft.com/office/drawing/2014/main" id="{751A9D81-A065-4A91-9FEE-FE22CCE40C76}"/>
              </a:ext>
            </a:extLst>
          </p:cNvPr>
          <p:cNvSpPr txBox="1"/>
          <p:nvPr/>
        </p:nvSpPr>
        <p:spPr>
          <a:xfrm>
            <a:off x="434232" y="3826600"/>
            <a:ext cx="7978248" cy="1200329"/>
          </a:xfrm>
          <a:prstGeom prst="rect">
            <a:avLst/>
          </a:prstGeom>
          <a:noFill/>
        </p:spPr>
        <p:txBody>
          <a:bodyPr wrap="square" rtlCol="0">
            <a:spAutoFit/>
          </a:bodyPr>
          <a:lstStyle/>
          <a:p>
            <a:r>
              <a:rPr lang="en-US" dirty="0">
                <a:latin typeface="Century Gothic" panose="020B0502020202020204" pitchFamily="34" charset="0"/>
              </a:rPr>
              <a:t>Replace with another </a:t>
            </a:r>
            <a:r>
              <a:rPr lang="en-US" b="1" dirty="0">
                <a:latin typeface="Century Gothic" panose="020B0502020202020204" pitchFamily="34" charset="0"/>
              </a:rPr>
              <a:t>common word or question word</a:t>
            </a:r>
            <a:r>
              <a:rPr lang="en-US" dirty="0">
                <a:latin typeface="Century Gothic" panose="020B0502020202020204" pitchFamily="34" charset="0"/>
              </a:rPr>
              <a:t>, to increase probability that model gives a wrong answer</a:t>
            </a:r>
            <a:endParaRPr lang="en-US" b="1" i="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432028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a:t>AddAny</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38</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r>
              <a:rPr lang="en-US" i="1" dirty="0">
                <a:solidFill>
                  <a:srgbClr val="C00000"/>
                </a:solidFill>
                <a:latin typeface="Century Gothic" panose="020B0502020202020204" pitchFamily="34" charset="0"/>
              </a:rPr>
              <a:t>heavy industry art countries </a:t>
            </a:r>
            <a:r>
              <a:rPr lang="en-US" b="1" i="1" dirty="0">
                <a:solidFill>
                  <a:srgbClr val="C00000"/>
                </a:solidFill>
                <a:latin typeface="Century Gothic" panose="020B0502020202020204" pitchFamily="34" charset="0"/>
              </a:rPr>
              <a:t>applied</a:t>
            </a:r>
            <a:r>
              <a:rPr lang="en-US" i="1" dirty="0">
                <a:solidFill>
                  <a:srgbClr val="C00000"/>
                </a:solidFill>
                <a:latin typeface="Century Gothic" panose="020B0502020202020204" pitchFamily="34" charset="0"/>
              </a:rPr>
              <a:t> design city</a:t>
            </a:r>
            <a:r>
              <a:rPr lang="en-US" b="1" i="1" dirty="0">
                <a:solidFill>
                  <a:srgbClr val="C00000"/>
                </a:solidFill>
                <a:latin typeface="Century Gothic" panose="020B0502020202020204" pitchFamily="34" charset="0"/>
              </a:rPr>
              <a:t> </a:t>
            </a:r>
            <a:r>
              <a:rPr lang="en-US" i="1" dirty="0">
                <a:solidFill>
                  <a:srgbClr val="C00000"/>
                </a:solidFill>
                <a:latin typeface="Century Gothic" panose="020B0502020202020204" pitchFamily="34" charset="0"/>
              </a:rPr>
              <a:t>even medical process.</a:t>
            </a:r>
          </a:p>
        </p:txBody>
      </p:sp>
      <p:sp>
        <p:nvSpPr>
          <p:cNvPr id="9" name="TextBox 8">
            <a:extLst>
              <a:ext uri="{FF2B5EF4-FFF2-40B4-BE49-F238E27FC236}">
                <a16:creationId xmlns="" xmlns:a16="http://schemas.microsoft.com/office/drawing/2014/main" id="{751A9D81-A065-4A91-9FEE-FE22CCE40C76}"/>
              </a:ext>
            </a:extLst>
          </p:cNvPr>
          <p:cNvSpPr txBox="1"/>
          <p:nvPr/>
        </p:nvSpPr>
        <p:spPr>
          <a:xfrm>
            <a:off x="434232" y="3826600"/>
            <a:ext cx="5750351" cy="461665"/>
          </a:xfrm>
          <a:prstGeom prst="rect">
            <a:avLst/>
          </a:prstGeom>
          <a:noFill/>
        </p:spPr>
        <p:txBody>
          <a:bodyPr wrap="square" rtlCol="0">
            <a:spAutoFit/>
          </a:bodyPr>
          <a:lstStyle/>
          <a:p>
            <a:r>
              <a:rPr lang="en-US" dirty="0">
                <a:latin typeface="Century Gothic" panose="020B0502020202020204" pitchFamily="34" charset="0"/>
              </a:rPr>
              <a:t>Pick one word at random</a:t>
            </a:r>
            <a:endParaRPr lang="en-US" b="1" i="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2006147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a:t>AddAny</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39</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r>
              <a:rPr lang="en-US" i="1" dirty="0">
                <a:solidFill>
                  <a:srgbClr val="C00000"/>
                </a:solidFill>
                <a:latin typeface="Century Gothic" panose="020B0502020202020204" pitchFamily="34" charset="0"/>
              </a:rPr>
              <a:t>heavy industry art countries </a:t>
            </a:r>
            <a:r>
              <a:rPr lang="en-US" b="1" i="1" dirty="0">
                <a:solidFill>
                  <a:srgbClr val="C00000"/>
                </a:solidFill>
                <a:latin typeface="Century Gothic" panose="020B0502020202020204" pitchFamily="34" charset="0"/>
              </a:rPr>
              <a:t>what </a:t>
            </a:r>
            <a:r>
              <a:rPr lang="en-US" i="1" dirty="0">
                <a:solidFill>
                  <a:srgbClr val="C00000"/>
                </a:solidFill>
                <a:latin typeface="Century Gothic" panose="020B0502020202020204" pitchFamily="34" charset="0"/>
              </a:rPr>
              <a:t>design city</a:t>
            </a:r>
            <a:r>
              <a:rPr lang="en-US" b="1" i="1" dirty="0">
                <a:solidFill>
                  <a:srgbClr val="C00000"/>
                </a:solidFill>
                <a:latin typeface="Century Gothic" panose="020B0502020202020204" pitchFamily="34" charset="0"/>
              </a:rPr>
              <a:t> </a:t>
            </a:r>
            <a:r>
              <a:rPr lang="en-US" i="1" dirty="0">
                <a:solidFill>
                  <a:srgbClr val="C00000"/>
                </a:solidFill>
                <a:latin typeface="Century Gothic" panose="020B0502020202020204" pitchFamily="34" charset="0"/>
              </a:rPr>
              <a:t>even medical process.</a:t>
            </a:r>
          </a:p>
        </p:txBody>
      </p:sp>
      <p:sp>
        <p:nvSpPr>
          <p:cNvPr id="10" name="TextBox 9">
            <a:extLst>
              <a:ext uri="{FF2B5EF4-FFF2-40B4-BE49-F238E27FC236}">
                <a16:creationId xmlns="" xmlns:a16="http://schemas.microsoft.com/office/drawing/2014/main" id="{751A9D81-A065-4A91-9FEE-FE22CCE40C76}"/>
              </a:ext>
            </a:extLst>
          </p:cNvPr>
          <p:cNvSpPr txBox="1"/>
          <p:nvPr/>
        </p:nvSpPr>
        <p:spPr>
          <a:xfrm>
            <a:off x="434232" y="3826600"/>
            <a:ext cx="7978248" cy="1200329"/>
          </a:xfrm>
          <a:prstGeom prst="rect">
            <a:avLst/>
          </a:prstGeom>
          <a:noFill/>
        </p:spPr>
        <p:txBody>
          <a:bodyPr wrap="square" rtlCol="0">
            <a:spAutoFit/>
          </a:bodyPr>
          <a:lstStyle/>
          <a:p>
            <a:r>
              <a:rPr lang="en-US" dirty="0">
                <a:latin typeface="Century Gothic" panose="020B0502020202020204" pitchFamily="34" charset="0"/>
              </a:rPr>
              <a:t>Replace with another common word or question word, to increase probability that model gives a wrong answer</a:t>
            </a:r>
            <a:endParaRPr lang="en-US" b="1" i="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07496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2A5B0-C7E0-44E2-B9B0-FBE83A5CCEE6}"/>
              </a:ext>
            </a:extLst>
          </p:cNvPr>
          <p:cNvSpPr>
            <a:spLocks noGrp="1"/>
          </p:cNvSpPr>
          <p:nvPr>
            <p:ph type="title"/>
          </p:nvPr>
        </p:nvSpPr>
        <p:spPr/>
        <p:txBody>
          <a:bodyPr/>
          <a:lstStyle/>
          <a:p>
            <a:r>
              <a:rPr lang="en-US" dirty="0"/>
              <a:t>Adversarial Evaluation</a:t>
            </a:r>
          </a:p>
        </p:txBody>
      </p:sp>
      <p:sp>
        <p:nvSpPr>
          <p:cNvPr id="3" name="Content Placeholder 2">
            <a:extLst>
              <a:ext uri="{FF2B5EF4-FFF2-40B4-BE49-F238E27FC236}">
                <a16:creationId xmlns="" xmlns:a16="http://schemas.microsoft.com/office/drawing/2014/main" id="{A60F2CCD-95B3-43FF-AC17-F27672E92FC0}"/>
              </a:ext>
            </a:extLst>
          </p:cNvPr>
          <p:cNvSpPr>
            <a:spLocks noGrp="1"/>
          </p:cNvSpPr>
          <p:nvPr>
            <p:ph idx="1"/>
          </p:nvPr>
        </p:nvSpPr>
        <p:spPr>
          <a:xfrm>
            <a:off x="467544" y="1484784"/>
            <a:ext cx="8280920" cy="4793468"/>
          </a:xfrm>
        </p:spPr>
        <p:txBody>
          <a:bodyPr/>
          <a:lstStyle/>
          <a:p>
            <a:pPr marL="0" indent="0">
              <a:buNone/>
            </a:pPr>
            <a:r>
              <a:rPr lang="en-US" sz="2400" dirty="0"/>
              <a:t>Question: </a:t>
            </a:r>
            <a:r>
              <a:rPr lang="en-US" sz="2400" i="1" dirty="0"/>
              <a:t>“The number of new Huguenot colonists declined after what year?”</a:t>
            </a:r>
          </a:p>
          <a:p>
            <a:pPr marL="0" indent="0">
              <a:buNone/>
            </a:pPr>
            <a:r>
              <a:rPr lang="en-US" sz="2400" dirty="0"/>
              <a:t>Paragraph: </a:t>
            </a:r>
            <a:r>
              <a:rPr lang="en-US" sz="2400" i="1" dirty="0">
                <a:solidFill>
                  <a:srgbClr val="0070C0"/>
                </a:solidFill>
              </a:rPr>
              <a:t>“The largest portion of the Huguenots to settle in the Cape arrived between 1688 and 1689…but quite a few arrived as late as </a:t>
            </a:r>
            <a:r>
              <a:rPr lang="en-US" sz="2400" b="1" i="1" dirty="0">
                <a:solidFill>
                  <a:srgbClr val="0070C0"/>
                </a:solidFill>
              </a:rPr>
              <a:t>1700</a:t>
            </a:r>
            <a:r>
              <a:rPr lang="en-US" sz="2400" i="1" dirty="0">
                <a:solidFill>
                  <a:srgbClr val="0070C0"/>
                </a:solidFill>
              </a:rPr>
              <a:t>; thereafter, the numbers declined.  </a:t>
            </a:r>
            <a:r>
              <a:rPr lang="en-US" sz="2400" i="1" dirty="0">
                <a:solidFill>
                  <a:srgbClr val="C00000"/>
                </a:solidFill>
              </a:rPr>
              <a:t>The number of old Acadian colonists declined after the year of </a:t>
            </a:r>
            <a:r>
              <a:rPr lang="en-US" sz="2400" b="1" i="1" dirty="0">
                <a:solidFill>
                  <a:srgbClr val="C00000"/>
                </a:solidFill>
              </a:rPr>
              <a:t>1675</a:t>
            </a:r>
            <a:r>
              <a:rPr lang="en-US" sz="2400" i="1" dirty="0">
                <a:solidFill>
                  <a:srgbClr val="C00000"/>
                </a:solidFill>
              </a:rPr>
              <a:t>.”</a:t>
            </a:r>
          </a:p>
          <a:p>
            <a:pPr marL="0" indent="0">
              <a:buNone/>
            </a:pPr>
            <a:r>
              <a:rPr lang="en-US" sz="2400" dirty="0"/>
              <a:t>Correct Answer: </a:t>
            </a:r>
            <a:r>
              <a:rPr lang="en-US" sz="2400" i="1" dirty="0">
                <a:solidFill>
                  <a:srgbClr val="0070C0"/>
                </a:solidFill>
              </a:rPr>
              <a:t>“</a:t>
            </a:r>
            <a:r>
              <a:rPr lang="en-US" sz="2400" b="1" i="1" dirty="0">
                <a:solidFill>
                  <a:srgbClr val="0070C0"/>
                </a:solidFill>
              </a:rPr>
              <a:t>1700</a:t>
            </a:r>
            <a:r>
              <a:rPr lang="en-US" sz="2400" i="1" dirty="0">
                <a:solidFill>
                  <a:srgbClr val="0070C0"/>
                </a:solidFill>
              </a:rPr>
              <a:t>”</a:t>
            </a:r>
          </a:p>
          <a:p>
            <a:pPr marL="0" indent="0">
              <a:buNone/>
            </a:pPr>
            <a:r>
              <a:rPr lang="en-US" sz="2400" dirty="0"/>
              <a:t>Predicted Answer: </a:t>
            </a:r>
            <a:r>
              <a:rPr lang="en-US" sz="2400" i="1" dirty="0">
                <a:solidFill>
                  <a:srgbClr val="C00000"/>
                </a:solidFill>
              </a:rPr>
              <a:t>“</a:t>
            </a:r>
            <a:r>
              <a:rPr lang="en-US" sz="2400" b="1" i="1" dirty="0">
                <a:solidFill>
                  <a:srgbClr val="C00000"/>
                </a:solidFill>
              </a:rPr>
              <a:t>1675</a:t>
            </a:r>
            <a:r>
              <a:rPr lang="en-US" sz="2400" i="1" dirty="0">
                <a:solidFill>
                  <a:srgbClr val="C00000"/>
                </a:solidFill>
              </a:rPr>
              <a:t>”</a:t>
            </a:r>
          </a:p>
          <a:p>
            <a:pPr marL="0" indent="0">
              <a:buNone/>
            </a:pPr>
            <a:endParaRPr lang="en-US" i="1" dirty="0">
              <a:solidFill>
                <a:srgbClr val="0070C0"/>
              </a:solidFill>
            </a:endParaRPr>
          </a:p>
          <a:p>
            <a:pPr marL="0" indent="0">
              <a:buNone/>
            </a:pPr>
            <a:endParaRPr lang="en-US" i="1" dirty="0">
              <a:solidFill>
                <a:srgbClr val="0070C0"/>
              </a:solidFill>
            </a:endParaRPr>
          </a:p>
        </p:txBody>
      </p:sp>
      <p:sp>
        <p:nvSpPr>
          <p:cNvPr id="4" name="Slide Number Placeholder 3">
            <a:extLst>
              <a:ext uri="{FF2B5EF4-FFF2-40B4-BE49-F238E27FC236}">
                <a16:creationId xmlns="" xmlns:a16="http://schemas.microsoft.com/office/drawing/2014/main" id="{3D3B34DB-3874-43A2-89F1-A1821C7FAFE8}"/>
              </a:ext>
            </a:extLst>
          </p:cNvPr>
          <p:cNvSpPr>
            <a:spLocks noGrp="1"/>
          </p:cNvSpPr>
          <p:nvPr>
            <p:ph type="sldNum" sz="quarter" idx="12"/>
          </p:nvPr>
        </p:nvSpPr>
        <p:spPr/>
        <p:txBody>
          <a:bodyPr/>
          <a:lstStyle/>
          <a:p>
            <a:pPr>
              <a:defRPr/>
            </a:pPr>
            <a:fld id="{0490CB10-012C-5540-8C5A-ACE982847933}" type="slidenum">
              <a:rPr lang="en-US" smtClean="0"/>
              <a:pPr>
                <a:defRPr/>
              </a:pPr>
              <a:t>4</a:t>
            </a:fld>
            <a:endParaRPr lang="en-US"/>
          </a:p>
        </p:txBody>
      </p:sp>
      <p:sp>
        <p:nvSpPr>
          <p:cNvPr id="5" name="TextBox 4">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smtClean="0">
                <a:latin typeface="Century Gothic" panose="020B0502020202020204" pitchFamily="34" charset="0"/>
              </a:rPr>
              <a:t>Model used: </a:t>
            </a:r>
            <a:r>
              <a:rPr lang="en-US" sz="1600" dirty="0" err="1" smtClean="0">
                <a:latin typeface="Century Gothic" panose="020B0502020202020204" pitchFamily="34" charset="0"/>
              </a:rPr>
              <a:t>BiDAF</a:t>
            </a:r>
            <a:r>
              <a:rPr lang="en-US" sz="1600" dirty="0" smtClean="0">
                <a:latin typeface="Century Gothic" panose="020B0502020202020204" pitchFamily="34" charset="0"/>
              </a:rPr>
              <a:t> Ensemble (</a:t>
            </a:r>
            <a:r>
              <a:rPr lang="en-US" sz="1600" dirty="0" err="1" smtClean="0">
                <a:latin typeface="Century Gothic" panose="020B0502020202020204" pitchFamily="34" charset="0"/>
              </a:rPr>
              <a:t>Seo</a:t>
            </a:r>
            <a:r>
              <a:rPr lang="en-US" sz="1600" dirty="0" smtClean="0">
                <a:latin typeface="Century Gothic" panose="020B0502020202020204" pitchFamily="34" charset="0"/>
              </a:rPr>
              <a:t> et al., 2016)</a:t>
            </a:r>
            <a:endParaRPr lang="en-US" sz="1600" dirty="0">
              <a:latin typeface="Century Gothic" panose="020B0502020202020204" pitchFamily="34" charset="0"/>
            </a:endParaRPr>
          </a:p>
        </p:txBody>
      </p:sp>
    </p:spTree>
    <p:extLst>
      <p:ext uri="{BB962C8B-B14F-4D97-AF65-F5344CB8AC3E}">
        <p14:creationId xmlns:p14="http://schemas.microsoft.com/office/powerpoint/2010/main" val="332965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a:t>AddAny</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40</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r>
              <a:rPr lang="en-US" i="1" dirty="0">
                <a:solidFill>
                  <a:srgbClr val="C00000"/>
                </a:solidFill>
                <a:latin typeface="Century Gothic" panose="020B0502020202020204" pitchFamily="34" charset="0"/>
              </a:rPr>
              <a:t>what 30 city 1880 what move city </a:t>
            </a:r>
            <a:r>
              <a:rPr lang="en-US" i="1" dirty="0" err="1">
                <a:solidFill>
                  <a:srgbClr val="C00000"/>
                </a:solidFill>
                <a:latin typeface="Century Gothic" panose="020B0502020202020204" pitchFamily="34" charset="0"/>
              </a:rPr>
              <a:t>city</a:t>
            </a:r>
            <a:r>
              <a:rPr lang="en-US" i="1" dirty="0">
                <a:solidFill>
                  <a:srgbClr val="C00000"/>
                </a:solidFill>
                <a:latin typeface="Century Gothic" panose="020B0502020202020204" pitchFamily="34" charset="0"/>
              </a:rPr>
              <a:t> medical move.</a:t>
            </a:r>
          </a:p>
        </p:txBody>
      </p:sp>
      <p:sp>
        <p:nvSpPr>
          <p:cNvPr id="9" name="TextBox 8">
            <a:extLst>
              <a:ext uri="{FF2B5EF4-FFF2-40B4-BE49-F238E27FC236}">
                <a16:creationId xmlns="" xmlns:a16="http://schemas.microsoft.com/office/drawing/2014/main" id="{751A9D81-A065-4A91-9FEE-FE22CCE40C76}"/>
              </a:ext>
            </a:extLst>
          </p:cNvPr>
          <p:cNvSpPr txBox="1"/>
          <p:nvPr/>
        </p:nvSpPr>
        <p:spPr>
          <a:xfrm>
            <a:off x="434232" y="3826600"/>
            <a:ext cx="5750351" cy="461665"/>
          </a:xfrm>
          <a:prstGeom prst="rect">
            <a:avLst/>
          </a:prstGeom>
          <a:noFill/>
        </p:spPr>
        <p:txBody>
          <a:bodyPr wrap="square" rtlCol="0">
            <a:spAutoFit/>
          </a:bodyPr>
          <a:lstStyle/>
          <a:p>
            <a:r>
              <a:rPr lang="en-US" dirty="0">
                <a:latin typeface="Century Gothic" panose="020B0502020202020204" pitchFamily="34" charset="0"/>
              </a:rPr>
              <a:t>Model predicts: </a:t>
            </a:r>
            <a:r>
              <a:rPr lang="en-US" b="1" i="1" dirty="0">
                <a:solidFill>
                  <a:srgbClr val="C00000"/>
                </a:solidFill>
                <a:latin typeface="Century Gothic" panose="020B0502020202020204" pitchFamily="34" charset="0"/>
              </a:rPr>
              <a:t>“medical”</a:t>
            </a:r>
          </a:p>
        </p:txBody>
      </p:sp>
      <p:sp>
        <p:nvSpPr>
          <p:cNvPr id="8" name="TextBox 7">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Ensemble (</a:t>
            </a:r>
            <a:r>
              <a:rPr lang="en-US" sz="1600" dirty="0" err="1">
                <a:latin typeface="Century Gothic" panose="020B0502020202020204" pitchFamily="34" charset="0"/>
              </a:rPr>
              <a:t>Seo</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12667951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D854E-2364-46AB-B007-40467387875B}"/>
              </a:ext>
            </a:extLst>
          </p:cNvPr>
          <p:cNvSpPr>
            <a:spLocks noGrp="1"/>
          </p:cNvSpPr>
          <p:nvPr>
            <p:ph type="title"/>
          </p:nvPr>
        </p:nvSpPr>
        <p:spPr/>
        <p:txBody>
          <a:bodyPr/>
          <a:lstStyle/>
          <a:p>
            <a:r>
              <a:rPr lang="en-US" dirty="0" err="1" smtClean="0"/>
              <a:t>AddAny</a:t>
            </a:r>
            <a:r>
              <a:rPr lang="en-US" dirty="0" smtClean="0"/>
              <a:t> Results</a:t>
            </a:r>
            <a:endParaRPr lang="en-US" dirty="0"/>
          </a:p>
        </p:txBody>
      </p:sp>
      <p:sp>
        <p:nvSpPr>
          <p:cNvPr id="4" name="Slide Number Placeholder 3">
            <a:extLst>
              <a:ext uri="{FF2B5EF4-FFF2-40B4-BE49-F238E27FC236}">
                <a16:creationId xmlns:a16="http://schemas.microsoft.com/office/drawing/2014/main" xmlns="" id="{B62E41F3-DF2B-438B-8163-A0C36D616D0A}"/>
              </a:ext>
            </a:extLst>
          </p:cNvPr>
          <p:cNvSpPr>
            <a:spLocks noGrp="1"/>
          </p:cNvSpPr>
          <p:nvPr>
            <p:ph type="sldNum" sz="quarter" idx="12"/>
          </p:nvPr>
        </p:nvSpPr>
        <p:spPr/>
        <p:txBody>
          <a:bodyPr/>
          <a:lstStyle/>
          <a:p>
            <a:pPr>
              <a:defRPr/>
            </a:pPr>
            <a:fld id="{0490CB10-012C-5540-8C5A-ACE982847933}" type="slidenum">
              <a:rPr lang="en-US" smtClean="0"/>
              <a:pPr>
                <a:defRPr/>
              </a:pPr>
              <a:t>41</a:t>
            </a:fld>
            <a:endParaRPr lang="en-US"/>
          </a:p>
        </p:txBody>
      </p:sp>
      <p:graphicFrame>
        <p:nvGraphicFramePr>
          <p:cNvPr id="5" name="Table 5">
            <a:extLst>
              <a:ext uri="{FF2B5EF4-FFF2-40B4-BE49-F238E27FC236}">
                <a16:creationId xmlns="" xmlns:a16="http://schemas.microsoft.com/office/drawing/2014/main" id="{C5097366-34E8-44AF-9CBA-9EE1F2C4238C}"/>
              </a:ext>
            </a:extLst>
          </p:cNvPr>
          <p:cNvGraphicFramePr>
            <a:graphicFrameLocks noGrp="1"/>
          </p:cNvGraphicFramePr>
          <p:nvPr>
            <p:extLst>
              <p:ext uri="{D42A27DB-BD31-4B8C-83A1-F6EECF244321}">
                <p14:modId xmlns:p14="http://schemas.microsoft.com/office/powerpoint/2010/main" val="59638723"/>
              </p:ext>
            </p:extLst>
          </p:nvPr>
        </p:nvGraphicFramePr>
        <p:xfrm>
          <a:off x="1086113" y="1810985"/>
          <a:ext cx="6965949" cy="1676400"/>
        </p:xfrm>
        <a:graphic>
          <a:graphicData uri="http://schemas.openxmlformats.org/drawingml/2006/table">
            <a:tbl>
              <a:tblPr firstRow="1" bandRow="1">
                <a:tableStyleId>{6E25E649-3F16-4E02-A733-19D2CDBF48F0}</a:tableStyleId>
              </a:tblPr>
              <a:tblGrid>
                <a:gridCol w="2397443">
                  <a:extLst>
                    <a:ext uri="{9D8B030D-6E8A-4147-A177-3AD203B41FA5}">
                      <a16:colId xmlns="" xmlns:a16="http://schemas.microsoft.com/office/drawing/2014/main" val="2932526435"/>
                    </a:ext>
                  </a:extLst>
                </a:gridCol>
                <a:gridCol w="1009967">
                  <a:extLst>
                    <a:ext uri="{9D8B030D-6E8A-4147-A177-3AD203B41FA5}">
                      <a16:colId xmlns="" xmlns:a16="http://schemas.microsoft.com/office/drawing/2014/main" val="3129365870"/>
                    </a:ext>
                  </a:extLst>
                </a:gridCol>
                <a:gridCol w="1468755">
                  <a:extLst>
                    <a:ext uri="{9D8B030D-6E8A-4147-A177-3AD203B41FA5}">
                      <a16:colId xmlns="" xmlns:a16="http://schemas.microsoft.com/office/drawing/2014/main" val="3440514393"/>
                    </a:ext>
                  </a:extLst>
                </a:gridCol>
                <a:gridCol w="1073467">
                  <a:extLst>
                    <a:ext uri="{9D8B030D-6E8A-4147-A177-3AD203B41FA5}">
                      <a16:colId xmlns="" xmlns:a16="http://schemas.microsoft.com/office/drawing/2014/main" val="2230074123"/>
                    </a:ext>
                  </a:extLst>
                </a:gridCol>
                <a:gridCol w="1016317">
                  <a:extLst>
                    <a:ext uri="{9D8B030D-6E8A-4147-A177-3AD203B41FA5}">
                      <a16:colId xmlns="" xmlns:a16="http://schemas.microsoft.com/office/drawing/2014/main" val="20004"/>
                    </a:ext>
                  </a:extLst>
                </a:gridCol>
              </a:tblGrid>
              <a:tr h="247187">
                <a:tc>
                  <a:txBody>
                    <a:bodyPr/>
                    <a:lstStyle/>
                    <a:p>
                      <a:pPr algn="ctr"/>
                      <a:r>
                        <a:rPr lang="en-US" sz="1600" dirty="0"/>
                        <a:t>System</a:t>
                      </a:r>
                    </a:p>
                  </a:txBody>
                  <a:tcPr/>
                </a:tc>
                <a:tc>
                  <a:txBody>
                    <a:bodyPr/>
                    <a:lstStyle/>
                    <a:p>
                      <a:pPr algn="ctr"/>
                      <a:r>
                        <a:rPr lang="en-US" sz="1600" dirty="0"/>
                        <a:t>Original</a:t>
                      </a:r>
                    </a:p>
                  </a:txBody>
                  <a:tcPr/>
                </a:tc>
                <a:tc>
                  <a:txBody>
                    <a:bodyPr/>
                    <a:lstStyle/>
                    <a:p>
                      <a:pPr algn="ctr"/>
                      <a:r>
                        <a:rPr lang="en-US" sz="1600" dirty="0" err="1"/>
                        <a:t>AddOneSent</a:t>
                      </a:r>
                      <a:endParaRPr lang="en-US" sz="1600" dirty="0"/>
                    </a:p>
                  </a:txBody>
                  <a:tcPr/>
                </a:tc>
                <a:tc>
                  <a:txBody>
                    <a:bodyPr/>
                    <a:lstStyle/>
                    <a:p>
                      <a:pPr algn="ctr"/>
                      <a:r>
                        <a:rPr lang="en-US" sz="1600" dirty="0" err="1"/>
                        <a:t>AddSent</a:t>
                      </a:r>
                      <a:endParaRPr lang="en-US" sz="1600" dirty="0"/>
                    </a:p>
                  </a:txBody>
                  <a:tcPr/>
                </a:tc>
                <a:tc>
                  <a:txBody>
                    <a:bodyPr/>
                    <a:lstStyle/>
                    <a:p>
                      <a:pPr algn="ctr"/>
                      <a:r>
                        <a:rPr lang="en-US" sz="1600" dirty="0" err="1"/>
                        <a:t>AddAny</a:t>
                      </a:r>
                      <a:endParaRPr lang="en-US" sz="1600" dirty="0"/>
                    </a:p>
                  </a:txBody>
                  <a:tcPr/>
                </a:tc>
                <a:extLst>
                  <a:ext uri="{0D108BD9-81ED-4DB2-BD59-A6C34878D82A}">
                    <a16:rowId xmlns="" xmlns:a16="http://schemas.microsoft.com/office/drawing/2014/main" val="1379401512"/>
                  </a:ext>
                </a:extLst>
              </a:tr>
              <a:tr h="191970">
                <a:tc>
                  <a:txBody>
                    <a:bodyPr/>
                    <a:lstStyle/>
                    <a:p>
                      <a:r>
                        <a:rPr lang="en-US" sz="1600" dirty="0" err="1"/>
                        <a:t>BiDAF</a:t>
                      </a:r>
                      <a:r>
                        <a:rPr lang="en-US" sz="1600" dirty="0"/>
                        <a:t>, ensemble</a:t>
                      </a:r>
                    </a:p>
                  </a:txBody>
                  <a:tcPr/>
                </a:tc>
                <a:tc>
                  <a:txBody>
                    <a:bodyPr/>
                    <a:lstStyle/>
                    <a:p>
                      <a:pPr algn="ctr"/>
                      <a:r>
                        <a:rPr lang="en-US" sz="1600" dirty="0"/>
                        <a:t>80.0</a:t>
                      </a:r>
                    </a:p>
                  </a:txBody>
                  <a:tcPr/>
                </a:tc>
                <a:tc>
                  <a:txBody>
                    <a:bodyPr/>
                    <a:lstStyle/>
                    <a:p>
                      <a:pPr algn="ctr"/>
                      <a:r>
                        <a:rPr lang="en-US" sz="1600" dirty="0"/>
                        <a:t>46.9</a:t>
                      </a:r>
                      <a:endParaRPr lang="en-US" sz="1600" b="0" dirty="0"/>
                    </a:p>
                  </a:txBody>
                  <a:tcPr/>
                </a:tc>
                <a:tc>
                  <a:txBody>
                    <a:bodyPr/>
                    <a:lstStyle/>
                    <a:p>
                      <a:pPr algn="ctr"/>
                      <a:r>
                        <a:rPr lang="en-US" sz="1600" dirty="0"/>
                        <a:t>34.2</a:t>
                      </a:r>
                    </a:p>
                  </a:txBody>
                  <a:tcPr/>
                </a:tc>
                <a:tc>
                  <a:txBody>
                    <a:bodyPr/>
                    <a:lstStyle/>
                    <a:p>
                      <a:pPr algn="ctr"/>
                      <a:r>
                        <a:rPr lang="en-US" sz="1600" b="1" dirty="0"/>
                        <a:t>2.7</a:t>
                      </a:r>
                    </a:p>
                  </a:txBody>
                  <a:tcPr/>
                </a:tc>
                <a:extLst>
                  <a:ext uri="{0D108BD9-81ED-4DB2-BD59-A6C34878D82A}">
                    <a16:rowId xmlns="" xmlns:a16="http://schemas.microsoft.com/office/drawing/2014/main" val="303738452"/>
                  </a:ext>
                </a:extLst>
              </a:tr>
              <a:tr h="191970">
                <a:tc>
                  <a:txBody>
                    <a:bodyPr/>
                    <a:lstStyle/>
                    <a:p>
                      <a:r>
                        <a:rPr lang="en-US" sz="1600" dirty="0" err="1"/>
                        <a:t>BiDAF</a:t>
                      </a:r>
                      <a:r>
                        <a:rPr lang="en-US" sz="1600" dirty="0"/>
                        <a:t>, single</a:t>
                      </a:r>
                    </a:p>
                  </a:txBody>
                  <a:tcPr/>
                </a:tc>
                <a:tc>
                  <a:txBody>
                    <a:bodyPr/>
                    <a:lstStyle/>
                    <a:p>
                      <a:pPr algn="ctr"/>
                      <a:r>
                        <a:rPr lang="en-US" sz="1600" dirty="0"/>
                        <a:t>75.5</a:t>
                      </a:r>
                    </a:p>
                  </a:txBody>
                  <a:tcPr/>
                </a:tc>
                <a:tc>
                  <a:txBody>
                    <a:bodyPr/>
                    <a:lstStyle/>
                    <a:p>
                      <a:pPr algn="ctr"/>
                      <a:r>
                        <a:rPr lang="en-US" sz="1600" dirty="0"/>
                        <a:t>45.7</a:t>
                      </a:r>
                    </a:p>
                  </a:txBody>
                  <a:tcPr/>
                </a:tc>
                <a:tc>
                  <a:txBody>
                    <a:bodyPr/>
                    <a:lstStyle/>
                    <a:p>
                      <a:pPr algn="ctr"/>
                      <a:r>
                        <a:rPr lang="en-US" sz="1600" dirty="0"/>
                        <a:t>34.3</a:t>
                      </a:r>
                    </a:p>
                  </a:txBody>
                  <a:tcPr/>
                </a:tc>
                <a:tc>
                  <a:txBody>
                    <a:bodyPr/>
                    <a:lstStyle/>
                    <a:p>
                      <a:pPr algn="ctr"/>
                      <a:r>
                        <a:rPr lang="en-US" sz="1600" b="1" dirty="0"/>
                        <a:t>4.8</a:t>
                      </a:r>
                    </a:p>
                  </a:txBody>
                  <a:tcPr/>
                </a:tc>
                <a:extLst>
                  <a:ext uri="{0D108BD9-81ED-4DB2-BD59-A6C34878D82A}">
                    <a16:rowId xmlns="" xmlns:a16="http://schemas.microsoft.com/office/drawing/2014/main" val="1453975255"/>
                  </a:ext>
                </a:extLst>
              </a:tr>
              <a:tr h="221365">
                <a:tc>
                  <a:txBody>
                    <a:bodyPr/>
                    <a:lstStyle/>
                    <a:p>
                      <a:r>
                        <a:rPr lang="en-US" sz="1600" dirty="0"/>
                        <a:t>Match-LSTM, ensemble</a:t>
                      </a:r>
                    </a:p>
                  </a:txBody>
                  <a:tcPr/>
                </a:tc>
                <a:tc>
                  <a:txBody>
                    <a:bodyPr/>
                    <a:lstStyle/>
                    <a:p>
                      <a:pPr algn="ctr"/>
                      <a:r>
                        <a:rPr lang="en-US" sz="1600" dirty="0"/>
                        <a:t>75.4</a:t>
                      </a:r>
                    </a:p>
                  </a:txBody>
                  <a:tcPr/>
                </a:tc>
                <a:tc>
                  <a:txBody>
                    <a:bodyPr/>
                    <a:lstStyle/>
                    <a:p>
                      <a:pPr algn="ctr"/>
                      <a:r>
                        <a:rPr lang="en-US" sz="1600" dirty="0"/>
                        <a:t>41.8</a:t>
                      </a:r>
                    </a:p>
                  </a:txBody>
                  <a:tcPr/>
                </a:tc>
                <a:tc>
                  <a:txBody>
                    <a:bodyPr/>
                    <a:lstStyle/>
                    <a:p>
                      <a:pPr algn="ctr"/>
                      <a:r>
                        <a:rPr lang="en-US" sz="1600" dirty="0"/>
                        <a:t>29.4</a:t>
                      </a:r>
                    </a:p>
                  </a:txBody>
                  <a:tcPr/>
                </a:tc>
                <a:tc>
                  <a:txBody>
                    <a:bodyPr/>
                    <a:lstStyle/>
                    <a:p>
                      <a:pPr algn="ctr"/>
                      <a:r>
                        <a:rPr lang="en-US" sz="1600" b="1" dirty="0"/>
                        <a:t>11.7</a:t>
                      </a:r>
                    </a:p>
                  </a:txBody>
                  <a:tcPr/>
                </a:tc>
                <a:extLst>
                  <a:ext uri="{0D108BD9-81ED-4DB2-BD59-A6C34878D82A}">
                    <a16:rowId xmlns="" xmlns:a16="http://schemas.microsoft.com/office/drawing/2014/main" val="3365561209"/>
                  </a:ext>
                </a:extLst>
              </a:tr>
              <a:tr h="191970">
                <a:tc>
                  <a:txBody>
                    <a:bodyPr/>
                    <a:lstStyle/>
                    <a:p>
                      <a:r>
                        <a:rPr lang="en-US" sz="1600" dirty="0"/>
                        <a:t>Match-LSTM, single</a:t>
                      </a:r>
                    </a:p>
                  </a:txBody>
                  <a:tcPr>
                    <a:lnB w="28575" cap="flat" cmpd="sng" algn="ctr">
                      <a:solidFill>
                        <a:schemeClr val="tx1"/>
                      </a:solidFill>
                      <a:prstDash val="solid"/>
                      <a:round/>
                      <a:headEnd type="none" w="med" len="med"/>
                      <a:tailEnd type="none" w="med" len="med"/>
                    </a:lnB>
                  </a:tcPr>
                </a:tc>
                <a:tc>
                  <a:txBody>
                    <a:bodyPr/>
                    <a:lstStyle/>
                    <a:p>
                      <a:pPr algn="ctr"/>
                      <a:r>
                        <a:rPr lang="en-US" sz="1600" dirty="0"/>
                        <a:t>71.4</a:t>
                      </a:r>
                    </a:p>
                  </a:txBody>
                  <a:tcPr>
                    <a:lnB w="28575" cap="flat" cmpd="sng" algn="ctr">
                      <a:solidFill>
                        <a:schemeClr val="tx1"/>
                      </a:solidFill>
                      <a:prstDash val="solid"/>
                      <a:round/>
                      <a:headEnd type="none" w="med" len="med"/>
                      <a:tailEnd type="none" w="med" len="med"/>
                    </a:lnB>
                  </a:tcPr>
                </a:tc>
                <a:tc>
                  <a:txBody>
                    <a:bodyPr/>
                    <a:lstStyle/>
                    <a:p>
                      <a:pPr algn="ctr"/>
                      <a:r>
                        <a:rPr lang="en-US" sz="1600" dirty="0"/>
                        <a:t>39.0</a:t>
                      </a:r>
                    </a:p>
                  </a:txBody>
                  <a:tcPr>
                    <a:lnB w="28575" cap="flat" cmpd="sng" algn="ctr">
                      <a:solidFill>
                        <a:schemeClr val="tx1"/>
                      </a:solidFill>
                      <a:prstDash val="solid"/>
                      <a:round/>
                      <a:headEnd type="none" w="med" len="med"/>
                      <a:tailEnd type="none" w="med" len="med"/>
                    </a:lnB>
                  </a:tcPr>
                </a:tc>
                <a:tc>
                  <a:txBody>
                    <a:bodyPr/>
                    <a:lstStyle/>
                    <a:p>
                      <a:pPr algn="ctr"/>
                      <a:r>
                        <a:rPr lang="en-US" sz="1600" dirty="0"/>
                        <a:t>27.3</a:t>
                      </a:r>
                    </a:p>
                  </a:txBody>
                  <a:tcPr>
                    <a:lnB w="28575" cap="flat" cmpd="sng" algn="ctr">
                      <a:solidFill>
                        <a:schemeClr val="tx1"/>
                      </a:solidFill>
                      <a:prstDash val="solid"/>
                      <a:round/>
                      <a:headEnd type="none" w="med" len="med"/>
                      <a:tailEnd type="none" w="med" len="med"/>
                    </a:lnB>
                  </a:tcPr>
                </a:tc>
                <a:tc>
                  <a:txBody>
                    <a:bodyPr/>
                    <a:lstStyle/>
                    <a:p>
                      <a:pPr algn="ctr"/>
                      <a:r>
                        <a:rPr lang="en-US" sz="1600" b="1" dirty="0"/>
                        <a:t>7.6</a:t>
                      </a:r>
                    </a:p>
                  </a:txBody>
                  <a:tcP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78781470"/>
                  </a:ext>
                </a:extLst>
              </a:tr>
            </a:tbl>
          </a:graphicData>
        </a:graphic>
      </p:graphicFrame>
      <p:sp>
        <p:nvSpPr>
          <p:cNvPr id="7" name="TextBox 6"/>
          <p:cNvSpPr txBox="1"/>
          <p:nvPr/>
        </p:nvSpPr>
        <p:spPr>
          <a:xfrm>
            <a:off x="661079" y="4334955"/>
            <a:ext cx="7690440" cy="461665"/>
          </a:xfrm>
          <a:prstGeom prst="rect">
            <a:avLst/>
          </a:prstGeom>
          <a:noFill/>
        </p:spPr>
        <p:txBody>
          <a:bodyPr wrap="square" rtlCol="0">
            <a:spAutoFit/>
          </a:bodyPr>
          <a:lstStyle/>
          <a:p>
            <a:pPr algn="ctr"/>
            <a:r>
              <a:rPr lang="en-US" dirty="0" smtClean="0">
                <a:latin typeface="Century Gothic" panose="020B0502020202020204" pitchFamily="34" charset="0"/>
              </a:rPr>
              <a:t>Models can be fooled on almost any example</a:t>
            </a:r>
            <a:endParaRPr lang="en-US" dirty="0">
              <a:latin typeface="Century Gothic" panose="020B0502020202020204" pitchFamily="34" charset="0"/>
            </a:endParaRPr>
          </a:p>
        </p:txBody>
      </p:sp>
    </p:spTree>
    <p:extLst>
      <p:ext uri="{BB962C8B-B14F-4D97-AF65-F5344CB8AC3E}">
        <p14:creationId xmlns:p14="http://schemas.microsoft.com/office/powerpoint/2010/main" val="7371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74531-160F-4D5E-B9BB-2DF4761D0F59}"/>
              </a:ext>
            </a:extLst>
          </p:cNvPr>
          <p:cNvSpPr>
            <a:spLocks noGrp="1"/>
          </p:cNvSpPr>
          <p:nvPr>
            <p:ph type="title"/>
          </p:nvPr>
        </p:nvSpPr>
        <p:spPr/>
        <p:txBody>
          <a:bodyPr/>
          <a:lstStyle/>
          <a:p>
            <a:r>
              <a:rPr lang="en-US" dirty="0"/>
              <a:t>Some Inspiration</a:t>
            </a:r>
          </a:p>
        </p:txBody>
      </p:sp>
      <p:sp>
        <p:nvSpPr>
          <p:cNvPr id="4" name="Slide Number Placeholder 3">
            <a:extLst>
              <a:ext uri="{FF2B5EF4-FFF2-40B4-BE49-F238E27FC236}">
                <a16:creationId xmlns:a16="http://schemas.microsoft.com/office/drawing/2014/main" xmlns="" id="{0BBAB973-3D0D-45E8-A6EC-373C027386BA}"/>
              </a:ext>
            </a:extLst>
          </p:cNvPr>
          <p:cNvSpPr>
            <a:spLocks noGrp="1"/>
          </p:cNvSpPr>
          <p:nvPr>
            <p:ph type="sldNum" sz="quarter" idx="12"/>
          </p:nvPr>
        </p:nvSpPr>
        <p:spPr/>
        <p:txBody>
          <a:bodyPr/>
          <a:lstStyle/>
          <a:p>
            <a:pPr>
              <a:defRPr/>
            </a:pPr>
            <a:fld id="{0490CB10-012C-5540-8C5A-ACE982847933}" type="slidenum">
              <a:rPr lang="en-US" smtClean="0"/>
              <a:pPr>
                <a:defRPr/>
              </a:pPr>
              <a:t>42</a:t>
            </a:fld>
            <a:endParaRPr lang="en-US"/>
          </a:p>
        </p:txBody>
      </p:sp>
      <p:pic>
        <p:nvPicPr>
          <p:cNvPr id="7" name="Picture 6">
            <a:extLst>
              <a:ext uri="{FF2B5EF4-FFF2-40B4-BE49-F238E27FC236}">
                <a16:creationId xmlns:a16="http://schemas.microsoft.com/office/drawing/2014/main" xmlns="" id="{6E3659AA-7773-4633-9EE2-4B0A25C99E66}"/>
              </a:ext>
            </a:extLst>
          </p:cNvPr>
          <p:cNvPicPr>
            <a:picLocks noChangeAspect="1"/>
          </p:cNvPicPr>
          <p:nvPr/>
        </p:nvPicPr>
        <p:blipFill>
          <a:blip r:embed="rId2"/>
          <a:stretch>
            <a:fillRect/>
          </a:stretch>
        </p:blipFill>
        <p:spPr>
          <a:xfrm>
            <a:off x="592893" y="1579276"/>
            <a:ext cx="1860601" cy="1859201"/>
          </a:xfrm>
          <a:prstGeom prst="rect">
            <a:avLst/>
          </a:prstGeom>
        </p:spPr>
      </p:pic>
      <p:pic>
        <p:nvPicPr>
          <p:cNvPr id="10" name="Picture 9">
            <a:extLst>
              <a:ext uri="{FF2B5EF4-FFF2-40B4-BE49-F238E27FC236}">
                <a16:creationId xmlns:a16="http://schemas.microsoft.com/office/drawing/2014/main" xmlns="" id="{11931FE1-AAC5-43A0-B121-030A99EBE8D3}"/>
              </a:ext>
            </a:extLst>
          </p:cNvPr>
          <p:cNvPicPr>
            <a:picLocks noChangeAspect="1"/>
          </p:cNvPicPr>
          <p:nvPr/>
        </p:nvPicPr>
        <p:blipFill>
          <a:blip r:embed="rId3"/>
          <a:stretch>
            <a:fillRect/>
          </a:stretch>
        </p:blipFill>
        <p:spPr>
          <a:xfrm>
            <a:off x="4244236" y="1579276"/>
            <a:ext cx="1860601" cy="1859201"/>
          </a:xfrm>
          <a:prstGeom prst="rect">
            <a:avLst/>
          </a:prstGeom>
        </p:spPr>
      </p:pic>
      <p:pic>
        <p:nvPicPr>
          <p:cNvPr id="11" name="Picture 10">
            <a:extLst>
              <a:ext uri="{FF2B5EF4-FFF2-40B4-BE49-F238E27FC236}">
                <a16:creationId xmlns:a16="http://schemas.microsoft.com/office/drawing/2014/main" xmlns="" id="{55D1FB03-3844-45CF-81AB-500E411D9415}"/>
              </a:ext>
            </a:extLst>
          </p:cNvPr>
          <p:cNvPicPr>
            <a:picLocks noChangeAspect="1"/>
          </p:cNvPicPr>
          <p:nvPr/>
        </p:nvPicPr>
        <p:blipFill>
          <a:blip r:embed="rId4"/>
          <a:stretch>
            <a:fillRect/>
          </a:stretch>
        </p:blipFill>
        <p:spPr>
          <a:xfrm>
            <a:off x="6724084" y="1579276"/>
            <a:ext cx="1860601" cy="1859201"/>
          </a:xfrm>
          <a:prstGeom prst="rect">
            <a:avLst/>
          </a:prstGeom>
        </p:spPr>
      </p:pic>
      <p:sp>
        <p:nvSpPr>
          <p:cNvPr id="12" name="TextBox 11">
            <a:extLst>
              <a:ext uri="{FF2B5EF4-FFF2-40B4-BE49-F238E27FC236}">
                <a16:creationId xmlns:a16="http://schemas.microsoft.com/office/drawing/2014/main" xmlns="" id="{8AD4D0C6-D4F0-4DB7-A62A-DDE7AD22F80F}"/>
              </a:ext>
            </a:extLst>
          </p:cNvPr>
          <p:cNvSpPr txBox="1"/>
          <p:nvPr/>
        </p:nvSpPr>
        <p:spPr>
          <a:xfrm>
            <a:off x="2523353" y="2216489"/>
            <a:ext cx="1853125" cy="584775"/>
          </a:xfrm>
          <a:prstGeom prst="rect">
            <a:avLst/>
          </a:prstGeom>
          <a:noFill/>
        </p:spPr>
        <p:txBody>
          <a:bodyPr wrap="square" rtlCol="0">
            <a:spAutoFit/>
          </a:bodyPr>
          <a:lstStyle/>
          <a:p>
            <a:r>
              <a:rPr lang="en-US" sz="3200" dirty="0">
                <a:latin typeface="Century Gothic" panose="020B0502020202020204" pitchFamily="34" charset="0"/>
              </a:rPr>
              <a:t>+ .007 * </a:t>
            </a:r>
          </a:p>
        </p:txBody>
      </p:sp>
      <p:sp>
        <p:nvSpPr>
          <p:cNvPr id="14" name="TextBox 13">
            <a:extLst>
              <a:ext uri="{FF2B5EF4-FFF2-40B4-BE49-F238E27FC236}">
                <a16:creationId xmlns:a16="http://schemas.microsoft.com/office/drawing/2014/main" xmlns="" id="{6B0261A5-4BB7-4761-A454-6050B96EBCE7}"/>
              </a:ext>
            </a:extLst>
          </p:cNvPr>
          <p:cNvSpPr txBox="1"/>
          <p:nvPr/>
        </p:nvSpPr>
        <p:spPr>
          <a:xfrm>
            <a:off x="6194549" y="2216489"/>
            <a:ext cx="1459835" cy="584775"/>
          </a:xfrm>
          <a:prstGeom prst="rect">
            <a:avLst/>
          </a:prstGeom>
          <a:noFill/>
        </p:spPr>
        <p:txBody>
          <a:bodyPr wrap="square" rtlCol="0">
            <a:spAutoFit/>
          </a:bodyPr>
          <a:lstStyle/>
          <a:p>
            <a:r>
              <a:rPr lang="en-US" sz="3200" dirty="0">
                <a:latin typeface="Century Gothic" panose="020B0502020202020204" pitchFamily="34" charset="0"/>
              </a:rPr>
              <a:t>=</a:t>
            </a:r>
          </a:p>
        </p:txBody>
      </p:sp>
      <p:sp>
        <p:nvSpPr>
          <p:cNvPr id="16" name="TextBox 15">
            <a:extLst>
              <a:ext uri="{FF2B5EF4-FFF2-40B4-BE49-F238E27FC236}">
                <a16:creationId xmlns:a16="http://schemas.microsoft.com/office/drawing/2014/main" xmlns="" id="{63BC7B93-2408-462B-93D1-5A2D84C51430}"/>
              </a:ext>
            </a:extLst>
          </p:cNvPr>
          <p:cNvSpPr txBox="1"/>
          <p:nvPr/>
        </p:nvSpPr>
        <p:spPr>
          <a:xfrm>
            <a:off x="596631" y="3568514"/>
            <a:ext cx="1853125" cy="769441"/>
          </a:xfrm>
          <a:prstGeom prst="rect">
            <a:avLst/>
          </a:prstGeom>
          <a:noFill/>
        </p:spPr>
        <p:txBody>
          <a:bodyPr wrap="square" rtlCol="0">
            <a:spAutoFit/>
          </a:bodyPr>
          <a:lstStyle/>
          <a:p>
            <a:pPr algn="ctr"/>
            <a:r>
              <a:rPr lang="en-US" sz="2800" dirty="0">
                <a:solidFill>
                  <a:srgbClr val="00B050"/>
                </a:solidFill>
                <a:latin typeface="Century Gothic" panose="020B0502020202020204" pitchFamily="34" charset="0"/>
              </a:rPr>
              <a:t>Panda </a:t>
            </a:r>
            <a:endParaRPr lang="en-US" sz="2800" dirty="0" smtClean="0">
              <a:solidFill>
                <a:srgbClr val="00B050"/>
              </a:solidFill>
              <a:latin typeface="Century Gothic" panose="020B0502020202020204" pitchFamily="34" charset="0"/>
            </a:endParaRPr>
          </a:p>
          <a:p>
            <a:pPr algn="ctr"/>
            <a:r>
              <a:rPr lang="en-US" sz="1600" dirty="0" smtClean="0">
                <a:solidFill>
                  <a:srgbClr val="00B050"/>
                </a:solidFill>
                <a:latin typeface="Century Gothic" panose="020B0502020202020204" pitchFamily="34" charset="0"/>
              </a:rPr>
              <a:t>58% confidence</a:t>
            </a:r>
            <a:endParaRPr lang="en-US" sz="1600" dirty="0">
              <a:solidFill>
                <a:srgbClr val="00B050"/>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2E242357-CBED-4527-85AC-9197CBE0458E}"/>
              </a:ext>
            </a:extLst>
          </p:cNvPr>
          <p:cNvSpPr txBox="1"/>
          <p:nvPr/>
        </p:nvSpPr>
        <p:spPr>
          <a:xfrm>
            <a:off x="3706028" y="3568514"/>
            <a:ext cx="2937016" cy="769441"/>
          </a:xfrm>
          <a:prstGeom prst="rect">
            <a:avLst/>
          </a:prstGeom>
          <a:noFill/>
        </p:spPr>
        <p:txBody>
          <a:bodyPr wrap="square" rtlCol="0">
            <a:spAutoFit/>
          </a:bodyPr>
          <a:lstStyle/>
          <a:p>
            <a:pPr algn="ctr"/>
            <a:r>
              <a:rPr lang="en-US" sz="2800" dirty="0" smtClean="0">
                <a:latin typeface="Century Gothic" panose="020B0502020202020204" pitchFamily="34" charset="0"/>
              </a:rPr>
              <a:t>Nematode</a:t>
            </a:r>
          </a:p>
          <a:p>
            <a:pPr algn="ctr"/>
            <a:r>
              <a:rPr lang="en-US" sz="1600" dirty="0" smtClean="0">
                <a:latin typeface="Century Gothic" panose="020B0502020202020204" pitchFamily="34" charset="0"/>
              </a:rPr>
              <a:t>8% confidence</a:t>
            </a:r>
            <a:endParaRPr lang="en-US" sz="1600" dirty="0">
              <a:latin typeface="Century Gothic" panose="020B0502020202020204" pitchFamily="34" charset="0"/>
            </a:endParaRPr>
          </a:p>
        </p:txBody>
      </p:sp>
      <p:sp>
        <p:nvSpPr>
          <p:cNvPr id="18" name="TextBox 17">
            <a:extLst>
              <a:ext uri="{FF2B5EF4-FFF2-40B4-BE49-F238E27FC236}">
                <a16:creationId xmlns:a16="http://schemas.microsoft.com/office/drawing/2014/main" xmlns="" id="{7CA72881-E3EE-46C2-B283-A93DBA325F5C}"/>
              </a:ext>
            </a:extLst>
          </p:cNvPr>
          <p:cNvSpPr txBox="1"/>
          <p:nvPr/>
        </p:nvSpPr>
        <p:spPr>
          <a:xfrm>
            <a:off x="6727822" y="3568514"/>
            <a:ext cx="1853125" cy="769441"/>
          </a:xfrm>
          <a:prstGeom prst="rect">
            <a:avLst/>
          </a:prstGeom>
          <a:noFill/>
        </p:spPr>
        <p:txBody>
          <a:bodyPr wrap="square" rtlCol="0">
            <a:spAutoFit/>
          </a:bodyPr>
          <a:lstStyle/>
          <a:p>
            <a:pPr algn="ctr"/>
            <a:r>
              <a:rPr lang="en-US" sz="2800" dirty="0">
                <a:solidFill>
                  <a:srgbClr val="C00000"/>
                </a:solidFill>
                <a:latin typeface="Century Gothic" panose="020B0502020202020204" pitchFamily="34" charset="0"/>
              </a:rPr>
              <a:t>Gibbon </a:t>
            </a:r>
            <a:r>
              <a:rPr lang="en-US" sz="1600" dirty="0" smtClean="0">
                <a:solidFill>
                  <a:srgbClr val="C00000"/>
                </a:solidFill>
                <a:latin typeface="Century Gothic" panose="020B0502020202020204" pitchFamily="34" charset="0"/>
              </a:rPr>
              <a:t>99% confidence</a:t>
            </a:r>
            <a:endParaRPr lang="en-US" sz="1600" dirty="0">
              <a:solidFill>
                <a:schemeClr val="accent1"/>
              </a:solidFill>
              <a:latin typeface="Century Gothic" panose="020B0502020202020204" pitchFamily="34" charset="0"/>
            </a:endParaRPr>
          </a:p>
        </p:txBody>
      </p:sp>
      <p:sp>
        <p:nvSpPr>
          <p:cNvPr id="19" name="TextBox 18">
            <a:extLst>
              <a:ext uri="{FF2B5EF4-FFF2-40B4-BE49-F238E27FC236}">
                <a16:creationId xmlns:a16="http://schemas.microsoft.com/office/drawing/2014/main" xmlns="" id="{4F7C3DCD-CEF1-4CEB-B4AE-0A96AFE1D9D7}"/>
              </a:ext>
            </a:extLst>
          </p:cNvPr>
          <p:cNvSpPr txBox="1"/>
          <p:nvPr/>
        </p:nvSpPr>
        <p:spPr>
          <a:xfrm>
            <a:off x="552261" y="6191753"/>
            <a:ext cx="7478163" cy="338554"/>
          </a:xfrm>
          <a:prstGeom prst="rect">
            <a:avLst/>
          </a:prstGeom>
          <a:noFill/>
        </p:spPr>
        <p:txBody>
          <a:bodyPr wrap="square" rtlCol="0">
            <a:spAutoFit/>
          </a:bodyPr>
          <a:lstStyle/>
          <a:p>
            <a:r>
              <a:rPr lang="en-US" sz="1600" dirty="0" err="1">
                <a:latin typeface="Century Gothic" panose="020B0502020202020204" pitchFamily="34" charset="0"/>
              </a:rPr>
              <a:t>Goodfellow</a:t>
            </a:r>
            <a:r>
              <a:rPr lang="en-US" sz="1600" dirty="0">
                <a:latin typeface="Century Gothic" panose="020B0502020202020204" pitchFamily="34" charset="0"/>
              </a:rPr>
              <a:t> et al., 2014.</a:t>
            </a:r>
          </a:p>
        </p:txBody>
      </p:sp>
    </p:spTree>
    <p:extLst>
      <p:ext uri="{BB962C8B-B14F-4D97-AF65-F5344CB8AC3E}">
        <p14:creationId xmlns:p14="http://schemas.microsoft.com/office/powerpoint/2010/main" val="2711242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a:t>AddAny</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43</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r>
              <a:rPr lang="en-US" b="1" i="1" dirty="0">
                <a:solidFill>
                  <a:srgbClr val="C00000"/>
                </a:solidFill>
                <a:latin typeface="Century Gothic" panose="020B0502020202020204" pitchFamily="34" charset="0"/>
              </a:rPr>
              <a:t>what</a:t>
            </a:r>
            <a:r>
              <a:rPr lang="en-US" i="1" dirty="0">
                <a:solidFill>
                  <a:srgbClr val="C00000"/>
                </a:solidFill>
                <a:latin typeface="Century Gothic" panose="020B0502020202020204" pitchFamily="34" charset="0"/>
              </a:rPr>
              <a:t> 30 </a:t>
            </a:r>
            <a:r>
              <a:rPr lang="en-US" b="1" i="1" dirty="0">
                <a:solidFill>
                  <a:srgbClr val="C00000"/>
                </a:solidFill>
                <a:latin typeface="Century Gothic" panose="020B0502020202020204" pitchFamily="34" charset="0"/>
              </a:rPr>
              <a:t>city</a:t>
            </a:r>
            <a:r>
              <a:rPr lang="en-US" i="1" dirty="0">
                <a:solidFill>
                  <a:srgbClr val="C00000"/>
                </a:solidFill>
                <a:latin typeface="Century Gothic" panose="020B0502020202020204" pitchFamily="34" charset="0"/>
              </a:rPr>
              <a:t> </a:t>
            </a:r>
            <a:r>
              <a:rPr lang="en-US" b="1" i="1" dirty="0">
                <a:solidFill>
                  <a:srgbClr val="C00000"/>
                </a:solidFill>
                <a:latin typeface="Century Gothic" panose="020B0502020202020204" pitchFamily="34" charset="0"/>
              </a:rPr>
              <a:t>1880</a:t>
            </a:r>
            <a:r>
              <a:rPr lang="en-US" i="1" dirty="0">
                <a:solidFill>
                  <a:srgbClr val="C00000"/>
                </a:solidFill>
                <a:latin typeface="Century Gothic" panose="020B0502020202020204" pitchFamily="34" charset="0"/>
              </a:rPr>
              <a:t> </a:t>
            </a:r>
            <a:r>
              <a:rPr lang="en-US" b="1" i="1" dirty="0">
                <a:solidFill>
                  <a:srgbClr val="C00000"/>
                </a:solidFill>
                <a:latin typeface="Century Gothic" panose="020B0502020202020204" pitchFamily="34" charset="0"/>
              </a:rPr>
              <a:t>what</a:t>
            </a:r>
            <a:r>
              <a:rPr lang="en-US" i="1" dirty="0">
                <a:solidFill>
                  <a:srgbClr val="C00000"/>
                </a:solidFill>
                <a:latin typeface="Century Gothic" panose="020B0502020202020204" pitchFamily="34" charset="0"/>
              </a:rPr>
              <a:t> </a:t>
            </a:r>
            <a:r>
              <a:rPr lang="en-US" b="1" i="1" dirty="0">
                <a:solidFill>
                  <a:srgbClr val="C00000"/>
                </a:solidFill>
                <a:latin typeface="Century Gothic" panose="020B0502020202020204" pitchFamily="34" charset="0"/>
              </a:rPr>
              <a:t>move</a:t>
            </a:r>
            <a:r>
              <a:rPr lang="en-US" i="1" dirty="0">
                <a:solidFill>
                  <a:srgbClr val="C00000"/>
                </a:solidFill>
                <a:latin typeface="Century Gothic" panose="020B0502020202020204" pitchFamily="34" charset="0"/>
              </a:rPr>
              <a:t> </a:t>
            </a:r>
            <a:r>
              <a:rPr lang="en-US" b="1" i="1" dirty="0">
                <a:solidFill>
                  <a:srgbClr val="C00000"/>
                </a:solidFill>
                <a:latin typeface="Century Gothic" panose="020B0502020202020204" pitchFamily="34" charset="0"/>
              </a:rPr>
              <a:t>city</a:t>
            </a:r>
            <a:r>
              <a:rPr lang="en-US" i="1" dirty="0">
                <a:solidFill>
                  <a:srgbClr val="C00000"/>
                </a:solidFill>
                <a:latin typeface="Century Gothic" panose="020B0502020202020204" pitchFamily="34" charset="0"/>
              </a:rPr>
              <a:t> </a:t>
            </a:r>
            <a:r>
              <a:rPr lang="en-US" b="1" i="1" dirty="0" err="1">
                <a:solidFill>
                  <a:srgbClr val="C00000"/>
                </a:solidFill>
                <a:latin typeface="Century Gothic" panose="020B0502020202020204" pitchFamily="34" charset="0"/>
              </a:rPr>
              <a:t>city</a:t>
            </a:r>
            <a:r>
              <a:rPr lang="en-US" i="1" dirty="0">
                <a:solidFill>
                  <a:srgbClr val="C00000"/>
                </a:solidFill>
                <a:latin typeface="Century Gothic" panose="020B0502020202020204" pitchFamily="34" charset="0"/>
              </a:rPr>
              <a:t> medical </a:t>
            </a:r>
            <a:r>
              <a:rPr lang="en-US" b="1" i="1" dirty="0">
                <a:solidFill>
                  <a:srgbClr val="C00000"/>
                </a:solidFill>
                <a:latin typeface="Century Gothic" panose="020B0502020202020204" pitchFamily="34" charset="0"/>
              </a:rPr>
              <a:t>move</a:t>
            </a:r>
            <a:r>
              <a:rPr lang="en-US" i="1" dirty="0">
                <a:solidFill>
                  <a:srgbClr val="C00000"/>
                </a:solidFill>
                <a:latin typeface="Century Gothic" panose="020B0502020202020204" pitchFamily="34" charset="0"/>
              </a:rPr>
              <a:t>.</a:t>
            </a:r>
          </a:p>
        </p:txBody>
      </p:sp>
      <p:sp>
        <p:nvSpPr>
          <p:cNvPr id="9" name="TextBox 8">
            <a:extLst>
              <a:ext uri="{FF2B5EF4-FFF2-40B4-BE49-F238E27FC236}">
                <a16:creationId xmlns="" xmlns:a16="http://schemas.microsoft.com/office/drawing/2014/main" id="{751A9D81-A065-4A91-9FEE-FE22CCE40C76}"/>
              </a:ext>
            </a:extLst>
          </p:cNvPr>
          <p:cNvSpPr txBox="1"/>
          <p:nvPr/>
        </p:nvSpPr>
        <p:spPr>
          <a:xfrm>
            <a:off x="434232" y="3826600"/>
            <a:ext cx="5750351" cy="461665"/>
          </a:xfrm>
          <a:prstGeom prst="rect">
            <a:avLst/>
          </a:prstGeom>
          <a:noFill/>
        </p:spPr>
        <p:txBody>
          <a:bodyPr wrap="square" rtlCol="0">
            <a:spAutoFit/>
          </a:bodyPr>
          <a:lstStyle/>
          <a:p>
            <a:r>
              <a:rPr lang="en-US" dirty="0">
                <a:latin typeface="Century Gothic" panose="020B0502020202020204" pitchFamily="34" charset="0"/>
              </a:rPr>
              <a:t>Model predicts: </a:t>
            </a:r>
            <a:r>
              <a:rPr lang="en-US" i="1" dirty="0">
                <a:solidFill>
                  <a:srgbClr val="C00000"/>
                </a:solidFill>
                <a:latin typeface="Century Gothic" panose="020B0502020202020204" pitchFamily="34" charset="0"/>
              </a:rPr>
              <a:t>“medical”</a:t>
            </a:r>
          </a:p>
        </p:txBody>
      </p:sp>
      <p:sp>
        <p:nvSpPr>
          <p:cNvPr id="8" name="TextBox 7">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Ensemble (</a:t>
            </a:r>
            <a:r>
              <a:rPr lang="en-US" sz="1600" dirty="0" err="1">
                <a:latin typeface="Century Gothic" panose="020B0502020202020204" pitchFamily="34" charset="0"/>
              </a:rPr>
              <a:t>Seo</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1905930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smtClean="0"/>
              <a:t>AddCommon</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44</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200329"/>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endParaRPr lang="en-US" i="1" dirty="0">
              <a:solidFill>
                <a:schemeClr val="accent1"/>
              </a:solidFill>
              <a:latin typeface="Century Gothic" panose="020B0502020202020204" pitchFamily="34" charset="0"/>
            </a:endParaRPr>
          </a:p>
        </p:txBody>
      </p:sp>
      <p:sp>
        <p:nvSpPr>
          <p:cNvPr id="8" name="TextBox 7">
            <a:extLst>
              <a:ext uri="{FF2B5EF4-FFF2-40B4-BE49-F238E27FC236}">
                <a16:creationId xmlns="" xmlns:a16="http://schemas.microsoft.com/office/drawing/2014/main" id="{751A9D81-A065-4A91-9FEE-FE22CCE40C76}"/>
              </a:ext>
            </a:extLst>
          </p:cNvPr>
          <p:cNvSpPr txBox="1"/>
          <p:nvPr/>
        </p:nvSpPr>
        <p:spPr>
          <a:xfrm>
            <a:off x="434232" y="3826600"/>
            <a:ext cx="5750351" cy="461665"/>
          </a:xfrm>
          <a:prstGeom prst="rect">
            <a:avLst/>
          </a:prstGeom>
          <a:noFill/>
        </p:spPr>
        <p:txBody>
          <a:bodyPr wrap="square" rtlCol="0">
            <a:spAutoFit/>
          </a:bodyPr>
          <a:lstStyle/>
          <a:p>
            <a:r>
              <a:rPr lang="en-US" dirty="0">
                <a:latin typeface="Century Gothic" panose="020B0502020202020204" pitchFamily="34" charset="0"/>
              </a:rPr>
              <a:t>Model predicts: </a:t>
            </a:r>
            <a:r>
              <a:rPr lang="en-US" b="1" i="1" dirty="0">
                <a:solidFill>
                  <a:srgbClr val="0070C0"/>
                </a:solidFill>
                <a:latin typeface="Century Gothic" panose="020B0502020202020204" pitchFamily="34" charset="0"/>
              </a:rPr>
              <a:t>“Prague”</a:t>
            </a:r>
          </a:p>
        </p:txBody>
      </p:sp>
      <p:sp>
        <p:nvSpPr>
          <p:cNvPr id="9" name="TextBox 8">
            <a:extLst>
              <a:ext uri="{FF2B5EF4-FFF2-40B4-BE49-F238E27FC236}">
                <a16:creationId xmlns="" xmlns:a16="http://schemas.microsoft.com/office/drawing/2014/main" id="{81C2115E-621E-4DA1-9665-75468B7ED553}"/>
              </a:ext>
            </a:extLst>
          </p:cNvPr>
          <p:cNvSpPr txBox="1"/>
          <p:nvPr/>
        </p:nvSpPr>
        <p:spPr>
          <a:xfrm>
            <a:off x="552261" y="6200462"/>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Ensemble (</a:t>
            </a:r>
            <a:r>
              <a:rPr lang="en-US" sz="1600" dirty="0" err="1">
                <a:latin typeface="Century Gothic" panose="020B0502020202020204" pitchFamily="34" charset="0"/>
              </a:rPr>
              <a:t>Seo</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3140562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7DE86-B3A9-4AE6-A70E-C623B435DFB6}"/>
              </a:ext>
            </a:extLst>
          </p:cNvPr>
          <p:cNvSpPr>
            <a:spLocks noGrp="1"/>
          </p:cNvSpPr>
          <p:nvPr>
            <p:ph type="title"/>
          </p:nvPr>
        </p:nvSpPr>
        <p:spPr/>
        <p:txBody>
          <a:bodyPr/>
          <a:lstStyle/>
          <a:p>
            <a:r>
              <a:rPr lang="en-US" dirty="0" err="1" smtClean="0"/>
              <a:t>AddCommon</a:t>
            </a:r>
            <a:endParaRPr lang="en-US" dirty="0"/>
          </a:p>
        </p:txBody>
      </p:sp>
      <p:sp>
        <p:nvSpPr>
          <p:cNvPr id="4" name="Slide Number Placeholder 3">
            <a:extLst>
              <a:ext uri="{FF2B5EF4-FFF2-40B4-BE49-F238E27FC236}">
                <a16:creationId xmlns:a16="http://schemas.microsoft.com/office/drawing/2014/main" xmlns=""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45</a:t>
            </a:fld>
            <a:endParaRPr lang="en-US"/>
          </a:p>
        </p:txBody>
      </p:sp>
      <p:sp>
        <p:nvSpPr>
          <p:cNvPr id="5" name="TextBox 4">
            <a:extLst>
              <a:ext uri="{FF2B5EF4-FFF2-40B4-BE49-F238E27FC236}">
                <a16:creationId xmlns:a16="http://schemas.microsoft.com/office/drawing/2014/main" xmlns=""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a16="http://schemas.microsoft.com/office/drawing/2014/main" xmlns=""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a:t>
            </a:r>
            <a:r>
              <a:rPr lang="en-US" i="1">
                <a:solidFill>
                  <a:srgbClr val="0070C0"/>
                </a:solidFill>
                <a:latin typeface="Century Gothic" panose="020B0502020202020204" pitchFamily="34" charset="0"/>
              </a:rPr>
              <a:t>Tesla's uncles </a:t>
            </a:r>
            <a:r>
              <a:rPr lang="en-US" i="1" smtClean="0">
                <a:solidFill>
                  <a:srgbClr val="0070C0"/>
                </a:solidFill>
                <a:latin typeface="Century Gothic" panose="020B0502020202020204" pitchFamily="34" charset="0"/>
              </a:rPr>
              <a:t>put </a:t>
            </a:r>
            <a:r>
              <a:rPr lang="en-US" i="1" dirty="0">
                <a:solidFill>
                  <a:srgbClr val="0070C0"/>
                </a:solidFill>
                <a:latin typeface="Century Gothic" panose="020B0502020202020204" pitchFamily="34" charset="0"/>
              </a:rPr>
              <a:t>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r>
              <a:rPr lang="en-US" i="1" dirty="0">
                <a:solidFill>
                  <a:srgbClr val="C00000"/>
                </a:solidFill>
                <a:latin typeface="Century Gothic" panose="020B0502020202020204" pitchFamily="34" charset="0"/>
              </a:rPr>
              <a:t>heavy industry art countries applied design theory even medical </a:t>
            </a:r>
            <a:r>
              <a:rPr lang="en-US" i="1">
                <a:solidFill>
                  <a:srgbClr val="C00000"/>
                </a:solidFill>
                <a:latin typeface="Century Gothic" panose="020B0502020202020204" pitchFamily="34" charset="0"/>
              </a:rPr>
              <a:t>process</a:t>
            </a:r>
            <a:r>
              <a:rPr lang="en-US" i="1" smtClean="0">
                <a:solidFill>
                  <a:srgbClr val="C00000"/>
                </a:solidFill>
                <a:latin typeface="Century Gothic" panose="020B0502020202020204" pitchFamily="34" charset="0"/>
              </a:rPr>
              <a:t>.</a:t>
            </a:r>
            <a:endParaRPr lang="en-US" dirty="0">
              <a:solidFill>
                <a:schemeClr val="accent1"/>
              </a:solidFill>
              <a:latin typeface="Century Gothic" panose="020B0502020202020204" pitchFamily="34" charset="0"/>
            </a:endParaRPr>
          </a:p>
        </p:txBody>
      </p:sp>
      <p:sp>
        <p:nvSpPr>
          <p:cNvPr id="10" name="TextBox 2">
            <a:extLst>
              <a:ext uri="{FF2B5EF4-FFF2-40B4-BE49-F238E27FC236}">
                <a16:creationId xmlns="" xmlns:a16="http://schemas.microsoft.com/office/drawing/2014/main" id="{751A9D81-A065-4A91-9FEE-FE22CCE40C76}"/>
              </a:ext>
            </a:extLst>
          </p:cNvPr>
          <p:cNvSpPr txBox="1"/>
          <p:nvPr/>
        </p:nvSpPr>
        <p:spPr>
          <a:xfrm>
            <a:off x="434232" y="3826600"/>
            <a:ext cx="5750351" cy="461665"/>
          </a:xfrm>
          <a:prstGeom prst="rect">
            <a:avLst/>
          </a:prstGeom>
          <a:noFill/>
        </p:spPr>
        <p:txBody>
          <a:bodyPr wrap="square" rtlCol="0">
            <a:spAutoFit/>
          </a:bodyPr>
          <a:lstStyle/>
          <a:p>
            <a:r>
              <a:rPr lang="en-US" dirty="0">
                <a:latin typeface="Century Gothic" panose="020B0502020202020204" pitchFamily="34" charset="0"/>
              </a:rPr>
              <a:t>Add random common words</a:t>
            </a:r>
            <a:endParaRPr lang="en-US" b="1" i="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61668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smtClean="0"/>
              <a:t>AddCommon</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46</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r>
              <a:rPr lang="en-US" i="1" dirty="0">
                <a:solidFill>
                  <a:srgbClr val="C00000"/>
                </a:solidFill>
                <a:latin typeface="Century Gothic" panose="020B0502020202020204" pitchFamily="34" charset="0"/>
              </a:rPr>
              <a:t>heavy industry art countries applied design </a:t>
            </a:r>
            <a:r>
              <a:rPr lang="en-US" b="1" i="1" dirty="0">
                <a:solidFill>
                  <a:srgbClr val="C00000"/>
                </a:solidFill>
                <a:latin typeface="Century Gothic" panose="020B0502020202020204" pitchFamily="34" charset="0"/>
              </a:rPr>
              <a:t>theory</a:t>
            </a:r>
            <a:r>
              <a:rPr lang="en-US" i="1" dirty="0">
                <a:solidFill>
                  <a:srgbClr val="C00000"/>
                </a:solidFill>
                <a:latin typeface="Century Gothic" panose="020B0502020202020204" pitchFamily="34" charset="0"/>
              </a:rPr>
              <a:t> even medical process.</a:t>
            </a:r>
          </a:p>
        </p:txBody>
      </p:sp>
      <p:sp>
        <p:nvSpPr>
          <p:cNvPr id="10" name="TextBox 9">
            <a:extLst>
              <a:ext uri="{FF2B5EF4-FFF2-40B4-BE49-F238E27FC236}">
                <a16:creationId xmlns="" xmlns:a16="http://schemas.microsoft.com/office/drawing/2014/main" id="{751A9D81-A065-4A91-9FEE-FE22CCE40C76}"/>
              </a:ext>
            </a:extLst>
          </p:cNvPr>
          <p:cNvSpPr txBox="1"/>
          <p:nvPr/>
        </p:nvSpPr>
        <p:spPr>
          <a:xfrm>
            <a:off x="434232" y="3826600"/>
            <a:ext cx="5750351" cy="461665"/>
          </a:xfrm>
          <a:prstGeom prst="rect">
            <a:avLst/>
          </a:prstGeom>
          <a:noFill/>
        </p:spPr>
        <p:txBody>
          <a:bodyPr wrap="square" rtlCol="0">
            <a:spAutoFit/>
          </a:bodyPr>
          <a:lstStyle/>
          <a:p>
            <a:r>
              <a:rPr lang="en-US" dirty="0">
                <a:latin typeface="Century Gothic" panose="020B0502020202020204" pitchFamily="34" charset="0"/>
              </a:rPr>
              <a:t>Pick one word at random</a:t>
            </a:r>
            <a:endParaRPr lang="en-US" b="1" i="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4176183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smtClean="0"/>
              <a:t>AddCommon</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47</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a:solidFill>
                  <a:srgbClr val="0070C0"/>
                </a:solidFill>
                <a:latin typeface="Century Gothic" panose="020B0502020202020204" pitchFamily="34" charset="0"/>
              </a:rPr>
              <a:t>Prague</a:t>
            </a:r>
            <a:r>
              <a:rPr lang="en-US" i="1" dirty="0">
                <a:solidFill>
                  <a:srgbClr val="0070C0"/>
                </a:solidFill>
                <a:latin typeface="Century Gothic" panose="020B0502020202020204" pitchFamily="34" charset="0"/>
              </a:rPr>
              <a:t>…</a:t>
            </a:r>
            <a:r>
              <a:rPr lang="en-US" i="1" dirty="0">
                <a:solidFill>
                  <a:srgbClr val="C00000"/>
                </a:solidFill>
                <a:latin typeface="Century Gothic" panose="020B0502020202020204" pitchFamily="34" charset="0"/>
              </a:rPr>
              <a:t>heavy industry art countries applied design </a:t>
            </a:r>
            <a:r>
              <a:rPr lang="en-US" b="1" i="1" dirty="0" smtClean="0">
                <a:solidFill>
                  <a:srgbClr val="C00000"/>
                </a:solidFill>
                <a:latin typeface="Century Gothic" panose="020B0502020202020204" pitchFamily="34" charset="0"/>
              </a:rPr>
              <a:t>around </a:t>
            </a:r>
            <a:r>
              <a:rPr lang="en-US" i="1" dirty="0" smtClean="0">
                <a:solidFill>
                  <a:srgbClr val="C00000"/>
                </a:solidFill>
                <a:latin typeface="Century Gothic" panose="020B0502020202020204" pitchFamily="34" charset="0"/>
              </a:rPr>
              <a:t>even </a:t>
            </a:r>
            <a:r>
              <a:rPr lang="en-US" i="1" dirty="0">
                <a:solidFill>
                  <a:srgbClr val="C00000"/>
                </a:solidFill>
                <a:latin typeface="Century Gothic" panose="020B0502020202020204" pitchFamily="34" charset="0"/>
              </a:rPr>
              <a:t>medical process.</a:t>
            </a:r>
          </a:p>
        </p:txBody>
      </p:sp>
      <p:sp>
        <p:nvSpPr>
          <p:cNvPr id="10" name="TextBox 9">
            <a:extLst>
              <a:ext uri="{FF2B5EF4-FFF2-40B4-BE49-F238E27FC236}">
                <a16:creationId xmlns="" xmlns:a16="http://schemas.microsoft.com/office/drawing/2014/main" id="{751A9D81-A065-4A91-9FEE-FE22CCE40C76}"/>
              </a:ext>
            </a:extLst>
          </p:cNvPr>
          <p:cNvSpPr txBox="1"/>
          <p:nvPr/>
        </p:nvSpPr>
        <p:spPr>
          <a:xfrm>
            <a:off x="434232" y="3826600"/>
            <a:ext cx="7978248" cy="830997"/>
          </a:xfrm>
          <a:prstGeom prst="rect">
            <a:avLst/>
          </a:prstGeom>
          <a:noFill/>
        </p:spPr>
        <p:txBody>
          <a:bodyPr wrap="square" rtlCol="0">
            <a:spAutoFit/>
          </a:bodyPr>
          <a:lstStyle/>
          <a:p>
            <a:r>
              <a:rPr lang="en-US" dirty="0">
                <a:latin typeface="Century Gothic" panose="020B0502020202020204" pitchFamily="34" charset="0"/>
              </a:rPr>
              <a:t>Replace with another </a:t>
            </a:r>
            <a:r>
              <a:rPr lang="en-US" b="1" dirty="0">
                <a:latin typeface="Century Gothic" panose="020B0502020202020204" pitchFamily="34" charset="0"/>
              </a:rPr>
              <a:t>common </a:t>
            </a:r>
            <a:r>
              <a:rPr lang="en-US" b="1" dirty="0" smtClean="0">
                <a:latin typeface="Century Gothic" panose="020B0502020202020204" pitchFamily="34" charset="0"/>
              </a:rPr>
              <a:t>word</a:t>
            </a:r>
            <a:r>
              <a:rPr lang="en-US" dirty="0" smtClean="0">
                <a:latin typeface="Century Gothic" panose="020B0502020202020204" pitchFamily="34" charset="0"/>
              </a:rPr>
              <a:t>, </a:t>
            </a:r>
            <a:r>
              <a:rPr lang="en-US" dirty="0">
                <a:latin typeface="Century Gothic" panose="020B0502020202020204" pitchFamily="34" charset="0"/>
              </a:rPr>
              <a:t>to increase probability that model gives a wrong answer</a:t>
            </a:r>
            <a:endParaRPr lang="en-US" b="1" i="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623611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DE86-B3A9-4AE6-A70E-C623B435DFB6}"/>
              </a:ext>
            </a:extLst>
          </p:cNvPr>
          <p:cNvSpPr>
            <a:spLocks noGrp="1"/>
          </p:cNvSpPr>
          <p:nvPr>
            <p:ph type="title"/>
          </p:nvPr>
        </p:nvSpPr>
        <p:spPr/>
        <p:txBody>
          <a:bodyPr/>
          <a:lstStyle/>
          <a:p>
            <a:r>
              <a:rPr lang="en-US" dirty="0" err="1" smtClean="0"/>
              <a:t>AddCommon</a:t>
            </a:r>
            <a:endParaRPr lang="en-US" dirty="0"/>
          </a:p>
        </p:txBody>
      </p:sp>
      <p:sp>
        <p:nvSpPr>
          <p:cNvPr id="4" name="Slide Number Placeholder 3">
            <a:extLst>
              <a:ext uri="{FF2B5EF4-FFF2-40B4-BE49-F238E27FC236}">
                <a16:creationId xmlns="" xmlns:a16="http://schemas.microsoft.com/office/drawing/2014/main" id="{3B35B331-5E5F-4C49-9549-951100FC7DDC}"/>
              </a:ext>
            </a:extLst>
          </p:cNvPr>
          <p:cNvSpPr>
            <a:spLocks noGrp="1"/>
          </p:cNvSpPr>
          <p:nvPr>
            <p:ph type="sldNum" sz="quarter" idx="12"/>
          </p:nvPr>
        </p:nvSpPr>
        <p:spPr/>
        <p:txBody>
          <a:bodyPr/>
          <a:lstStyle/>
          <a:p>
            <a:pPr>
              <a:defRPr/>
            </a:pPr>
            <a:fld id="{0490CB10-012C-5540-8C5A-ACE982847933}" type="slidenum">
              <a:rPr lang="en-US" smtClean="0"/>
              <a:pPr>
                <a:defRPr/>
              </a:pPr>
              <a:t>48</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434232" y="147086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7" name="TextBox 6">
            <a:extLst>
              <a:ext uri="{FF2B5EF4-FFF2-40B4-BE49-F238E27FC236}">
                <a16:creationId xmlns="" xmlns:a16="http://schemas.microsoft.com/office/drawing/2014/main" id="{751A9D81-A065-4A91-9FEE-FE22CCE40C76}"/>
              </a:ext>
            </a:extLst>
          </p:cNvPr>
          <p:cNvSpPr txBox="1"/>
          <p:nvPr/>
        </p:nvSpPr>
        <p:spPr>
          <a:xfrm>
            <a:off x="1058149" y="2010297"/>
            <a:ext cx="7458833" cy="1569660"/>
          </a:xfrm>
          <a:prstGeom prst="rect">
            <a:avLst/>
          </a:prstGeom>
          <a:noFill/>
        </p:spPr>
        <p:txBody>
          <a:bodyPr wrap="square" rtlCol="0">
            <a:spAutoFit/>
          </a:bodyPr>
          <a:lstStyle/>
          <a:p>
            <a:r>
              <a:rPr lang="en-US" i="1" dirty="0">
                <a:solidFill>
                  <a:srgbClr val="0070C0"/>
                </a:solidFill>
                <a:latin typeface="Century Gothic" panose="020B0502020202020204" pitchFamily="34" charset="0"/>
              </a:rPr>
              <a:t>In January 1880, two of Tesla's uncles put together enough money to help him leave </a:t>
            </a:r>
            <a:r>
              <a:rPr lang="en-US" i="1" dirty="0" err="1">
                <a:solidFill>
                  <a:srgbClr val="0070C0"/>
                </a:solidFill>
                <a:latin typeface="Century Gothic" panose="020B0502020202020204" pitchFamily="34" charset="0"/>
              </a:rPr>
              <a:t>Gospić</a:t>
            </a:r>
            <a:r>
              <a:rPr lang="en-US" i="1" dirty="0">
                <a:solidFill>
                  <a:srgbClr val="0070C0"/>
                </a:solidFill>
                <a:latin typeface="Century Gothic" panose="020B0502020202020204" pitchFamily="34" charset="0"/>
              </a:rPr>
              <a:t> for </a:t>
            </a:r>
            <a:r>
              <a:rPr lang="en-US" b="1" i="1" dirty="0" smtClean="0">
                <a:solidFill>
                  <a:srgbClr val="0070C0"/>
                </a:solidFill>
                <a:latin typeface="Century Gothic" panose="020B0502020202020204" pitchFamily="34" charset="0"/>
              </a:rPr>
              <a:t>Prague</a:t>
            </a:r>
            <a:r>
              <a:rPr lang="en-US" i="1" dirty="0" smtClean="0">
                <a:solidFill>
                  <a:srgbClr val="0070C0"/>
                </a:solidFill>
                <a:latin typeface="Century Gothic" panose="020B0502020202020204" pitchFamily="34" charset="0"/>
              </a:rPr>
              <a:t>…</a:t>
            </a:r>
            <a:r>
              <a:rPr lang="en-US" i="1" dirty="0">
                <a:solidFill>
                  <a:srgbClr val="C00000"/>
                </a:solidFill>
                <a:latin typeface="Century Gothic" panose="020B0502020202020204" pitchFamily="34" charset="0"/>
              </a:rPr>
              <a:t>finally back would move </a:t>
            </a:r>
            <a:r>
              <a:rPr lang="en-US" i="1" dirty="0" err="1">
                <a:solidFill>
                  <a:srgbClr val="C00000"/>
                </a:solidFill>
                <a:latin typeface="Century Gothic" panose="020B0502020202020204" pitchFamily="34" charset="0"/>
              </a:rPr>
              <a:t>york</a:t>
            </a:r>
            <a:r>
              <a:rPr lang="en-US" i="1" dirty="0">
                <a:solidFill>
                  <a:srgbClr val="C00000"/>
                </a:solidFill>
                <a:latin typeface="Century Gothic" panose="020B0502020202020204" pitchFamily="34" charset="0"/>
              </a:rPr>
              <a:t> hotel through then immediately later.</a:t>
            </a:r>
          </a:p>
        </p:txBody>
      </p:sp>
      <p:sp>
        <p:nvSpPr>
          <p:cNvPr id="9" name="TextBox 8">
            <a:extLst>
              <a:ext uri="{FF2B5EF4-FFF2-40B4-BE49-F238E27FC236}">
                <a16:creationId xmlns="" xmlns:a16="http://schemas.microsoft.com/office/drawing/2014/main" id="{751A9D81-A065-4A91-9FEE-FE22CCE40C76}"/>
              </a:ext>
            </a:extLst>
          </p:cNvPr>
          <p:cNvSpPr txBox="1"/>
          <p:nvPr/>
        </p:nvSpPr>
        <p:spPr>
          <a:xfrm>
            <a:off x="434232" y="3826600"/>
            <a:ext cx="5750351" cy="461665"/>
          </a:xfrm>
          <a:prstGeom prst="rect">
            <a:avLst/>
          </a:prstGeom>
          <a:noFill/>
        </p:spPr>
        <p:txBody>
          <a:bodyPr wrap="square" rtlCol="0">
            <a:spAutoFit/>
          </a:bodyPr>
          <a:lstStyle/>
          <a:p>
            <a:r>
              <a:rPr lang="en-US" dirty="0">
                <a:latin typeface="Century Gothic" panose="020B0502020202020204" pitchFamily="34" charset="0"/>
              </a:rPr>
              <a:t>Model predicts: </a:t>
            </a:r>
            <a:r>
              <a:rPr lang="en-US" b="1" i="1" dirty="0" smtClean="0">
                <a:solidFill>
                  <a:srgbClr val="C00000"/>
                </a:solidFill>
                <a:latin typeface="Century Gothic" panose="020B0502020202020204" pitchFamily="34" charset="0"/>
              </a:rPr>
              <a:t>“</a:t>
            </a:r>
            <a:r>
              <a:rPr lang="en-US" b="1" i="1" dirty="0" err="1" smtClean="0">
                <a:solidFill>
                  <a:srgbClr val="C00000"/>
                </a:solidFill>
                <a:latin typeface="Century Gothic" panose="020B0502020202020204" pitchFamily="34" charset="0"/>
              </a:rPr>
              <a:t>york</a:t>
            </a:r>
            <a:r>
              <a:rPr lang="en-US" b="1" i="1" dirty="0" smtClean="0">
                <a:solidFill>
                  <a:srgbClr val="C00000"/>
                </a:solidFill>
                <a:latin typeface="Century Gothic" panose="020B0502020202020204" pitchFamily="34" charset="0"/>
              </a:rPr>
              <a:t> hotel”</a:t>
            </a:r>
            <a:endParaRPr lang="en-US" b="1" i="1" dirty="0">
              <a:solidFill>
                <a:srgbClr val="C00000"/>
              </a:solidFill>
              <a:latin typeface="Century Gothic" panose="020B0502020202020204" pitchFamily="34" charset="0"/>
            </a:endParaRPr>
          </a:p>
        </p:txBody>
      </p:sp>
      <p:sp>
        <p:nvSpPr>
          <p:cNvPr id="8" name="TextBox 7">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Ensemble (</a:t>
            </a:r>
            <a:r>
              <a:rPr lang="en-US" sz="1600" dirty="0" err="1">
                <a:latin typeface="Century Gothic" panose="020B0502020202020204" pitchFamily="34" charset="0"/>
              </a:rPr>
              <a:t>Seo</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26036570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AddCommon</a:t>
            </a:r>
            <a:r>
              <a:rPr lang="en-US" dirty="0" smtClean="0"/>
              <a:t> Results</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49</a:t>
            </a:fld>
            <a:endParaRPr lang="en-US"/>
          </a:p>
        </p:txBody>
      </p:sp>
      <p:graphicFrame>
        <p:nvGraphicFramePr>
          <p:cNvPr id="5" name="Table 4">
            <a:extLst>
              <a:ext uri="{FF2B5EF4-FFF2-40B4-BE49-F238E27FC236}">
                <a16:creationId xmlns="" xmlns:a16="http://schemas.microsoft.com/office/drawing/2014/main" id="{C5097366-34E8-44AF-9CBA-9EE1F2C4238C}"/>
              </a:ext>
            </a:extLst>
          </p:cNvPr>
          <p:cNvGraphicFramePr>
            <a:graphicFrameLocks noGrp="1"/>
          </p:cNvGraphicFramePr>
          <p:nvPr>
            <p:extLst>
              <p:ext uri="{D42A27DB-BD31-4B8C-83A1-F6EECF244321}">
                <p14:modId xmlns:p14="http://schemas.microsoft.com/office/powerpoint/2010/main" val="3996238533"/>
              </p:ext>
            </p:extLst>
          </p:nvPr>
        </p:nvGraphicFramePr>
        <p:xfrm>
          <a:off x="363302" y="1541020"/>
          <a:ext cx="8479154" cy="1676400"/>
        </p:xfrm>
        <a:graphic>
          <a:graphicData uri="http://schemas.openxmlformats.org/drawingml/2006/table">
            <a:tbl>
              <a:tblPr firstRow="1" bandRow="1">
                <a:tableStyleId>{6E25E649-3F16-4E02-A733-19D2CDBF48F0}</a:tableStyleId>
              </a:tblPr>
              <a:tblGrid>
                <a:gridCol w="2397443">
                  <a:extLst>
                    <a:ext uri="{9D8B030D-6E8A-4147-A177-3AD203B41FA5}">
                      <a16:colId xmlns="" xmlns:a16="http://schemas.microsoft.com/office/drawing/2014/main" val="2932526435"/>
                    </a:ext>
                  </a:extLst>
                </a:gridCol>
                <a:gridCol w="1009967">
                  <a:extLst>
                    <a:ext uri="{9D8B030D-6E8A-4147-A177-3AD203B41FA5}">
                      <a16:colId xmlns="" xmlns:a16="http://schemas.microsoft.com/office/drawing/2014/main" val="3129365870"/>
                    </a:ext>
                  </a:extLst>
                </a:gridCol>
                <a:gridCol w="1468755">
                  <a:extLst>
                    <a:ext uri="{9D8B030D-6E8A-4147-A177-3AD203B41FA5}">
                      <a16:colId xmlns="" xmlns:a16="http://schemas.microsoft.com/office/drawing/2014/main" val="3440514393"/>
                    </a:ext>
                  </a:extLst>
                </a:gridCol>
                <a:gridCol w="1073467">
                  <a:extLst>
                    <a:ext uri="{9D8B030D-6E8A-4147-A177-3AD203B41FA5}">
                      <a16:colId xmlns="" xmlns:a16="http://schemas.microsoft.com/office/drawing/2014/main" val="2230074123"/>
                    </a:ext>
                  </a:extLst>
                </a:gridCol>
                <a:gridCol w="1016317">
                  <a:extLst>
                    <a:ext uri="{9D8B030D-6E8A-4147-A177-3AD203B41FA5}">
                      <a16:colId xmlns="" xmlns:a16="http://schemas.microsoft.com/office/drawing/2014/main" val="20004"/>
                    </a:ext>
                  </a:extLst>
                </a:gridCol>
                <a:gridCol w="1513205">
                  <a:extLst>
                    <a:ext uri="{9D8B030D-6E8A-4147-A177-3AD203B41FA5}">
                      <a16:colId xmlns="" xmlns:a16="http://schemas.microsoft.com/office/drawing/2014/main" val="20005"/>
                    </a:ext>
                  </a:extLst>
                </a:gridCol>
              </a:tblGrid>
              <a:tr h="247187">
                <a:tc>
                  <a:txBody>
                    <a:bodyPr/>
                    <a:lstStyle/>
                    <a:p>
                      <a:pPr algn="ctr"/>
                      <a:r>
                        <a:rPr lang="en-US" sz="1600" dirty="0"/>
                        <a:t>System</a:t>
                      </a:r>
                    </a:p>
                  </a:txBody>
                  <a:tcPr/>
                </a:tc>
                <a:tc>
                  <a:txBody>
                    <a:bodyPr/>
                    <a:lstStyle/>
                    <a:p>
                      <a:pPr algn="ctr"/>
                      <a:r>
                        <a:rPr lang="en-US" sz="1600" dirty="0"/>
                        <a:t>Original</a:t>
                      </a:r>
                    </a:p>
                  </a:txBody>
                  <a:tcPr/>
                </a:tc>
                <a:tc>
                  <a:txBody>
                    <a:bodyPr/>
                    <a:lstStyle/>
                    <a:p>
                      <a:pPr algn="ctr"/>
                      <a:r>
                        <a:rPr lang="en-US" sz="1600" dirty="0" err="1"/>
                        <a:t>AddOneSent</a:t>
                      </a:r>
                      <a:endParaRPr lang="en-US" sz="1600" dirty="0"/>
                    </a:p>
                  </a:txBody>
                  <a:tcPr/>
                </a:tc>
                <a:tc>
                  <a:txBody>
                    <a:bodyPr/>
                    <a:lstStyle/>
                    <a:p>
                      <a:pPr algn="ctr"/>
                      <a:r>
                        <a:rPr lang="en-US" sz="1600" dirty="0" err="1"/>
                        <a:t>AddSent</a:t>
                      </a:r>
                      <a:endParaRPr lang="en-US" sz="1600" dirty="0"/>
                    </a:p>
                  </a:txBody>
                  <a:tcPr/>
                </a:tc>
                <a:tc>
                  <a:txBody>
                    <a:bodyPr/>
                    <a:lstStyle/>
                    <a:p>
                      <a:pPr algn="ctr"/>
                      <a:r>
                        <a:rPr lang="en-US" sz="1600" dirty="0" err="1"/>
                        <a:t>AddAny</a:t>
                      </a:r>
                      <a:endParaRPr lang="en-US" sz="1600" dirty="0"/>
                    </a:p>
                  </a:txBody>
                  <a:tcPr/>
                </a:tc>
                <a:tc>
                  <a:txBody>
                    <a:bodyPr/>
                    <a:lstStyle/>
                    <a:p>
                      <a:pPr algn="ctr"/>
                      <a:r>
                        <a:rPr lang="en-US" sz="1600" dirty="0" err="1"/>
                        <a:t>AddCommon</a:t>
                      </a:r>
                      <a:endParaRPr lang="en-US" sz="1600" dirty="0"/>
                    </a:p>
                  </a:txBody>
                  <a:tcPr/>
                </a:tc>
                <a:extLst>
                  <a:ext uri="{0D108BD9-81ED-4DB2-BD59-A6C34878D82A}">
                    <a16:rowId xmlns="" xmlns:a16="http://schemas.microsoft.com/office/drawing/2014/main" val="1379401512"/>
                  </a:ext>
                </a:extLst>
              </a:tr>
              <a:tr h="191970">
                <a:tc>
                  <a:txBody>
                    <a:bodyPr/>
                    <a:lstStyle/>
                    <a:p>
                      <a:r>
                        <a:rPr lang="en-US" sz="1600" dirty="0" err="1"/>
                        <a:t>BiDAF</a:t>
                      </a:r>
                      <a:r>
                        <a:rPr lang="en-US" sz="1600" dirty="0"/>
                        <a:t>, ensemble</a:t>
                      </a:r>
                    </a:p>
                  </a:txBody>
                  <a:tcPr/>
                </a:tc>
                <a:tc>
                  <a:txBody>
                    <a:bodyPr/>
                    <a:lstStyle/>
                    <a:p>
                      <a:pPr algn="ctr"/>
                      <a:r>
                        <a:rPr lang="en-US" sz="1600" dirty="0"/>
                        <a:t>80.0</a:t>
                      </a:r>
                    </a:p>
                  </a:txBody>
                  <a:tcPr/>
                </a:tc>
                <a:tc>
                  <a:txBody>
                    <a:bodyPr/>
                    <a:lstStyle/>
                    <a:p>
                      <a:pPr algn="ctr"/>
                      <a:r>
                        <a:rPr lang="en-US" sz="1600" dirty="0"/>
                        <a:t>46.9</a:t>
                      </a:r>
                      <a:endParaRPr lang="en-US" sz="1600" b="0" dirty="0"/>
                    </a:p>
                  </a:txBody>
                  <a:tcPr/>
                </a:tc>
                <a:tc>
                  <a:txBody>
                    <a:bodyPr/>
                    <a:lstStyle/>
                    <a:p>
                      <a:pPr algn="ctr"/>
                      <a:r>
                        <a:rPr lang="en-US" sz="1600" dirty="0"/>
                        <a:t>34.2</a:t>
                      </a:r>
                    </a:p>
                  </a:txBody>
                  <a:tcPr/>
                </a:tc>
                <a:tc>
                  <a:txBody>
                    <a:bodyPr/>
                    <a:lstStyle/>
                    <a:p>
                      <a:pPr algn="ctr"/>
                      <a:r>
                        <a:rPr lang="en-US" sz="1600" dirty="0"/>
                        <a:t>2.7</a:t>
                      </a:r>
                    </a:p>
                  </a:txBody>
                  <a:tcPr/>
                </a:tc>
                <a:tc>
                  <a:txBody>
                    <a:bodyPr/>
                    <a:lstStyle/>
                    <a:p>
                      <a:pPr algn="ctr"/>
                      <a:r>
                        <a:rPr lang="en-US" sz="1600" b="1" dirty="0"/>
                        <a:t>52.6</a:t>
                      </a:r>
                    </a:p>
                  </a:txBody>
                  <a:tcPr/>
                </a:tc>
                <a:extLst>
                  <a:ext uri="{0D108BD9-81ED-4DB2-BD59-A6C34878D82A}">
                    <a16:rowId xmlns="" xmlns:a16="http://schemas.microsoft.com/office/drawing/2014/main" val="303738452"/>
                  </a:ext>
                </a:extLst>
              </a:tr>
              <a:tr h="191970">
                <a:tc>
                  <a:txBody>
                    <a:bodyPr/>
                    <a:lstStyle/>
                    <a:p>
                      <a:r>
                        <a:rPr lang="en-US" sz="1600" dirty="0" err="1"/>
                        <a:t>BiDAF</a:t>
                      </a:r>
                      <a:r>
                        <a:rPr lang="en-US" sz="1600" dirty="0"/>
                        <a:t>, single</a:t>
                      </a:r>
                    </a:p>
                  </a:txBody>
                  <a:tcPr/>
                </a:tc>
                <a:tc>
                  <a:txBody>
                    <a:bodyPr/>
                    <a:lstStyle/>
                    <a:p>
                      <a:pPr algn="ctr"/>
                      <a:r>
                        <a:rPr lang="en-US" sz="1600" dirty="0"/>
                        <a:t>75.5</a:t>
                      </a:r>
                    </a:p>
                  </a:txBody>
                  <a:tcPr/>
                </a:tc>
                <a:tc>
                  <a:txBody>
                    <a:bodyPr/>
                    <a:lstStyle/>
                    <a:p>
                      <a:pPr algn="ctr"/>
                      <a:r>
                        <a:rPr lang="en-US" sz="1600" dirty="0"/>
                        <a:t>45.7</a:t>
                      </a:r>
                    </a:p>
                  </a:txBody>
                  <a:tcPr/>
                </a:tc>
                <a:tc>
                  <a:txBody>
                    <a:bodyPr/>
                    <a:lstStyle/>
                    <a:p>
                      <a:pPr algn="ctr"/>
                      <a:r>
                        <a:rPr lang="en-US" sz="1600" dirty="0"/>
                        <a:t>34.3</a:t>
                      </a:r>
                    </a:p>
                  </a:txBody>
                  <a:tcPr/>
                </a:tc>
                <a:tc>
                  <a:txBody>
                    <a:bodyPr/>
                    <a:lstStyle/>
                    <a:p>
                      <a:pPr algn="ctr"/>
                      <a:r>
                        <a:rPr lang="en-US" sz="1600" dirty="0"/>
                        <a:t>4.8</a:t>
                      </a:r>
                    </a:p>
                  </a:txBody>
                  <a:tcPr/>
                </a:tc>
                <a:tc>
                  <a:txBody>
                    <a:bodyPr/>
                    <a:lstStyle/>
                    <a:p>
                      <a:pPr algn="ctr"/>
                      <a:r>
                        <a:rPr lang="en-US" sz="1600" b="1" dirty="0"/>
                        <a:t>41.7</a:t>
                      </a:r>
                    </a:p>
                  </a:txBody>
                  <a:tcPr/>
                </a:tc>
                <a:extLst>
                  <a:ext uri="{0D108BD9-81ED-4DB2-BD59-A6C34878D82A}">
                    <a16:rowId xmlns="" xmlns:a16="http://schemas.microsoft.com/office/drawing/2014/main" val="1453975255"/>
                  </a:ext>
                </a:extLst>
              </a:tr>
              <a:tr h="221365">
                <a:tc>
                  <a:txBody>
                    <a:bodyPr/>
                    <a:lstStyle/>
                    <a:p>
                      <a:r>
                        <a:rPr lang="en-US" sz="1600" dirty="0"/>
                        <a:t>Match-LSTM, ensemble</a:t>
                      </a:r>
                    </a:p>
                  </a:txBody>
                  <a:tcPr/>
                </a:tc>
                <a:tc>
                  <a:txBody>
                    <a:bodyPr/>
                    <a:lstStyle/>
                    <a:p>
                      <a:pPr algn="ctr"/>
                      <a:r>
                        <a:rPr lang="en-US" sz="1600" dirty="0"/>
                        <a:t>75.4</a:t>
                      </a:r>
                    </a:p>
                  </a:txBody>
                  <a:tcPr/>
                </a:tc>
                <a:tc>
                  <a:txBody>
                    <a:bodyPr/>
                    <a:lstStyle/>
                    <a:p>
                      <a:pPr algn="ctr"/>
                      <a:r>
                        <a:rPr lang="en-US" sz="1600" dirty="0"/>
                        <a:t>41.8</a:t>
                      </a:r>
                    </a:p>
                  </a:txBody>
                  <a:tcPr/>
                </a:tc>
                <a:tc>
                  <a:txBody>
                    <a:bodyPr/>
                    <a:lstStyle/>
                    <a:p>
                      <a:pPr algn="ctr"/>
                      <a:r>
                        <a:rPr lang="en-US" sz="1600" dirty="0"/>
                        <a:t>29.4</a:t>
                      </a:r>
                    </a:p>
                  </a:txBody>
                  <a:tcPr/>
                </a:tc>
                <a:tc>
                  <a:txBody>
                    <a:bodyPr/>
                    <a:lstStyle/>
                    <a:p>
                      <a:pPr algn="ctr"/>
                      <a:r>
                        <a:rPr lang="en-US" sz="1600" dirty="0"/>
                        <a:t>11.7</a:t>
                      </a:r>
                    </a:p>
                  </a:txBody>
                  <a:tcPr/>
                </a:tc>
                <a:tc>
                  <a:txBody>
                    <a:bodyPr/>
                    <a:lstStyle/>
                    <a:p>
                      <a:pPr algn="ctr"/>
                      <a:r>
                        <a:rPr lang="en-US" sz="1600" b="1" dirty="0"/>
                        <a:t>51.0</a:t>
                      </a:r>
                    </a:p>
                  </a:txBody>
                  <a:tcPr/>
                </a:tc>
                <a:extLst>
                  <a:ext uri="{0D108BD9-81ED-4DB2-BD59-A6C34878D82A}">
                    <a16:rowId xmlns="" xmlns:a16="http://schemas.microsoft.com/office/drawing/2014/main" val="3365561209"/>
                  </a:ext>
                </a:extLst>
              </a:tr>
              <a:tr h="191970">
                <a:tc>
                  <a:txBody>
                    <a:bodyPr/>
                    <a:lstStyle/>
                    <a:p>
                      <a:r>
                        <a:rPr lang="en-US" sz="1600" dirty="0"/>
                        <a:t>Match-LSTM, single</a:t>
                      </a:r>
                    </a:p>
                  </a:txBody>
                  <a:tcPr>
                    <a:lnB w="28575" cap="flat" cmpd="sng" algn="ctr">
                      <a:solidFill>
                        <a:schemeClr val="tx1"/>
                      </a:solidFill>
                      <a:prstDash val="solid"/>
                      <a:round/>
                      <a:headEnd type="none" w="med" len="med"/>
                      <a:tailEnd type="none" w="med" len="med"/>
                    </a:lnB>
                  </a:tcPr>
                </a:tc>
                <a:tc>
                  <a:txBody>
                    <a:bodyPr/>
                    <a:lstStyle/>
                    <a:p>
                      <a:pPr algn="ctr"/>
                      <a:r>
                        <a:rPr lang="en-US" sz="1600" dirty="0"/>
                        <a:t>71.4</a:t>
                      </a:r>
                    </a:p>
                  </a:txBody>
                  <a:tcPr>
                    <a:lnB w="28575" cap="flat" cmpd="sng" algn="ctr">
                      <a:solidFill>
                        <a:schemeClr val="tx1"/>
                      </a:solidFill>
                      <a:prstDash val="solid"/>
                      <a:round/>
                      <a:headEnd type="none" w="med" len="med"/>
                      <a:tailEnd type="none" w="med" len="med"/>
                    </a:lnB>
                  </a:tcPr>
                </a:tc>
                <a:tc>
                  <a:txBody>
                    <a:bodyPr/>
                    <a:lstStyle/>
                    <a:p>
                      <a:pPr algn="ctr"/>
                      <a:r>
                        <a:rPr lang="en-US" sz="1600" dirty="0"/>
                        <a:t>39.0</a:t>
                      </a:r>
                    </a:p>
                  </a:txBody>
                  <a:tcPr>
                    <a:lnB w="28575" cap="flat" cmpd="sng" algn="ctr">
                      <a:solidFill>
                        <a:schemeClr val="tx1"/>
                      </a:solidFill>
                      <a:prstDash val="solid"/>
                      <a:round/>
                      <a:headEnd type="none" w="med" len="med"/>
                      <a:tailEnd type="none" w="med" len="med"/>
                    </a:lnB>
                  </a:tcPr>
                </a:tc>
                <a:tc>
                  <a:txBody>
                    <a:bodyPr/>
                    <a:lstStyle/>
                    <a:p>
                      <a:pPr algn="ctr"/>
                      <a:r>
                        <a:rPr lang="en-US" sz="1600" dirty="0"/>
                        <a:t>27.3</a:t>
                      </a:r>
                    </a:p>
                  </a:txBody>
                  <a:tcPr>
                    <a:lnB w="28575" cap="flat" cmpd="sng" algn="ctr">
                      <a:solidFill>
                        <a:schemeClr val="tx1"/>
                      </a:solidFill>
                      <a:prstDash val="solid"/>
                      <a:round/>
                      <a:headEnd type="none" w="med" len="med"/>
                      <a:tailEnd type="none" w="med" len="med"/>
                    </a:lnB>
                  </a:tcPr>
                </a:tc>
                <a:tc>
                  <a:txBody>
                    <a:bodyPr/>
                    <a:lstStyle/>
                    <a:p>
                      <a:pPr algn="ctr"/>
                      <a:r>
                        <a:rPr lang="en-US" sz="1600" dirty="0"/>
                        <a:t>7.6</a:t>
                      </a:r>
                    </a:p>
                  </a:txBody>
                  <a:tcPr>
                    <a:lnB w="28575" cap="flat" cmpd="sng" algn="ctr">
                      <a:solidFill>
                        <a:schemeClr val="tx1"/>
                      </a:solidFill>
                      <a:prstDash val="solid"/>
                      <a:round/>
                      <a:headEnd type="none" w="med" len="med"/>
                      <a:tailEnd type="none" w="med" len="med"/>
                    </a:lnB>
                  </a:tcPr>
                </a:tc>
                <a:tc>
                  <a:txBody>
                    <a:bodyPr/>
                    <a:lstStyle/>
                    <a:p>
                      <a:pPr algn="ctr"/>
                      <a:r>
                        <a:rPr lang="en-US" sz="1600" b="1" dirty="0"/>
                        <a:t>38.9</a:t>
                      </a:r>
                    </a:p>
                  </a:txBody>
                  <a:tcP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78781470"/>
                  </a:ext>
                </a:extLst>
              </a:tr>
            </a:tbl>
          </a:graphicData>
        </a:graphic>
      </p:graphicFrame>
    </p:spTree>
    <p:extLst>
      <p:ext uri="{BB962C8B-B14F-4D97-AF65-F5344CB8AC3E}">
        <p14:creationId xmlns:p14="http://schemas.microsoft.com/office/powerpoint/2010/main" val="3045215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2A5B0-C7E0-44E2-B9B0-FBE83A5CCEE6}"/>
              </a:ext>
            </a:extLst>
          </p:cNvPr>
          <p:cNvSpPr>
            <a:spLocks noGrp="1"/>
          </p:cNvSpPr>
          <p:nvPr>
            <p:ph type="title"/>
          </p:nvPr>
        </p:nvSpPr>
        <p:spPr/>
        <p:txBody>
          <a:bodyPr/>
          <a:lstStyle/>
          <a:p>
            <a:r>
              <a:rPr lang="en-US" dirty="0"/>
              <a:t>Adversarial Evaluation</a:t>
            </a:r>
          </a:p>
        </p:txBody>
      </p:sp>
      <p:sp>
        <p:nvSpPr>
          <p:cNvPr id="3" name="Content Placeholder 2">
            <a:extLst>
              <a:ext uri="{FF2B5EF4-FFF2-40B4-BE49-F238E27FC236}">
                <a16:creationId xmlns="" xmlns:a16="http://schemas.microsoft.com/office/drawing/2014/main" id="{A60F2CCD-95B3-43FF-AC17-F27672E92FC0}"/>
              </a:ext>
            </a:extLst>
          </p:cNvPr>
          <p:cNvSpPr>
            <a:spLocks noGrp="1"/>
          </p:cNvSpPr>
          <p:nvPr>
            <p:ph idx="1"/>
          </p:nvPr>
        </p:nvSpPr>
        <p:spPr>
          <a:xfrm>
            <a:off x="467544" y="1484784"/>
            <a:ext cx="8280920" cy="4793468"/>
          </a:xfrm>
        </p:spPr>
        <p:txBody>
          <a:bodyPr/>
          <a:lstStyle/>
          <a:p>
            <a:pPr marL="0" indent="0">
              <a:buNone/>
            </a:pPr>
            <a:r>
              <a:rPr lang="en-US" sz="2400" dirty="0"/>
              <a:t>Question: </a:t>
            </a:r>
            <a:r>
              <a:rPr lang="en-US" sz="2400" i="1" dirty="0"/>
              <a:t>“The number of new Huguenot colonists declined after what year?”</a:t>
            </a:r>
          </a:p>
          <a:p>
            <a:pPr marL="0" indent="0">
              <a:buNone/>
            </a:pPr>
            <a:r>
              <a:rPr lang="en-US" sz="2400" dirty="0"/>
              <a:t>Paragraph: </a:t>
            </a:r>
            <a:r>
              <a:rPr lang="en-US" sz="2400" i="1" dirty="0">
                <a:solidFill>
                  <a:srgbClr val="0070C0"/>
                </a:solidFill>
              </a:rPr>
              <a:t>“The largest portion of the Huguenots to settle in the Cape arrived between 1688 and 1689…but quite a few arrived as late as </a:t>
            </a:r>
            <a:r>
              <a:rPr lang="en-US" sz="2400" b="1" i="1" dirty="0">
                <a:solidFill>
                  <a:srgbClr val="0070C0"/>
                </a:solidFill>
              </a:rPr>
              <a:t>1700</a:t>
            </a:r>
            <a:r>
              <a:rPr lang="en-US" sz="2400" i="1" dirty="0">
                <a:solidFill>
                  <a:srgbClr val="0070C0"/>
                </a:solidFill>
              </a:rPr>
              <a:t>; thereafter, the numbers declined. </a:t>
            </a:r>
            <a:r>
              <a:rPr lang="en-US" sz="2400" i="1" dirty="0">
                <a:solidFill>
                  <a:srgbClr val="C00000"/>
                </a:solidFill>
              </a:rPr>
              <a:t>expected yet later be basis need young only required </a:t>
            </a:r>
            <a:r>
              <a:rPr lang="en-US" sz="2400" b="1" i="1" dirty="0">
                <a:solidFill>
                  <a:srgbClr val="C00000"/>
                </a:solidFill>
              </a:rPr>
              <a:t>1961</a:t>
            </a:r>
            <a:r>
              <a:rPr lang="en-US" sz="2400" i="1" dirty="0">
                <a:solidFill>
                  <a:srgbClr val="C00000"/>
                </a:solidFill>
              </a:rPr>
              <a:t>.”</a:t>
            </a:r>
          </a:p>
          <a:p>
            <a:pPr marL="0" indent="0">
              <a:buNone/>
            </a:pPr>
            <a:r>
              <a:rPr lang="en-US" sz="2400" dirty="0"/>
              <a:t>Correct Answer: </a:t>
            </a:r>
            <a:r>
              <a:rPr lang="en-US" sz="2400" i="1" dirty="0">
                <a:solidFill>
                  <a:srgbClr val="0070C0"/>
                </a:solidFill>
              </a:rPr>
              <a:t>“</a:t>
            </a:r>
            <a:r>
              <a:rPr lang="en-US" sz="2400" b="1" i="1" dirty="0">
                <a:solidFill>
                  <a:srgbClr val="0070C0"/>
                </a:solidFill>
              </a:rPr>
              <a:t>1700</a:t>
            </a:r>
            <a:r>
              <a:rPr lang="en-US" sz="2400" i="1" dirty="0">
                <a:solidFill>
                  <a:srgbClr val="0070C0"/>
                </a:solidFill>
              </a:rPr>
              <a:t>”</a:t>
            </a:r>
          </a:p>
          <a:p>
            <a:pPr marL="0" indent="0">
              <a:buNone/>
            </a:pPr>
            <a:r>
              <a:rPr lang="en-US" sz="2400" dirty="0"/>
              <a:t>Predicted Answer: </a:t>
            </a:r>
            <a:r>
              <a:rPr lang="en-US" sz="2400" i="1" dirty="0">
                <a:solidFill>
                  <a:srgbClr val="C00000"/>
                </a:solidFill>
              </a:rPr>
              <a:t>“</a:t>
            </a:r>
            <a:r>
              <a:rPr lang="en-US" sz="2400" b="1" i="1" dirty="0">
                <a:solidFill>
                  <a:srgbClr val="C00000"/>
                </a:solidFill>
              </a:rPr>
              <a:t>1961</a:t>
            </a:r>
            <a:r>
              <a:rPr lang="en-US" sz="2400" i="1" dirty="0">
                <a:solidFill>
                  <a:srgbClr val="C00000"/>
                </a:solidFill>
              </a:rPr>
              <a:t>”</a:t>
            </a:r>
          </a:p>
          <a:p>
            <a:pPr marL="0" indent="0">
              <a:buNone/>
            </a:pPr>
            <a:endParaRPr lang="en-US" i="1" dirty="0">
              <a:solidFill>
                <a:srgbClr val="0070C0"/>
              </a:solidFill>
            </a:endParaRPr>
          </a:p>
          <a:p>
            <a:pPr marL="0" indent="0">
              <a:buNone/>
            </a:pPr>
            <a:endParaRPr lang="en-US" i="1" dirty="0">
              <a:solidFill>
                <a:srgbClr val="0070C0"/>
              </a:solidFill>
            </a:endParaRPr>
          </a:p>
        </p:txBody>
      </p:sp>
      <p:sp>
        <p:nvSpPr>
          <p:cNvPr id="4" name="Slide Number Placeholder 3">
            <a:extLst>
              <a:ext uri="{FF2B5EF4-FFF2-40B4-BE49-F238E27FC236}">
                <a16:creationId xmlns="" xmlns:a16="http://schemas.microsoft.com/office/drawing/2014/main" id="{3D3B34DB-3874-43A2-89F1-A1821C7FAFE8}"/>
              </a:ext>
            </a:extLst>
          </p:cNvPr>
          <p:cNvSpPr>
            <a:spLocks noGrp="1"/>
          </p:cNvSpPr>
          <p:nvPr>
            <p:ph type="sldNum" sz="quarter" idx="12"/>
          </p:nvPr>
        </p:nvSpPr>
        <p:spPr/>
        <p:txBody>
          <a:bodyPr/>
          <a:lstStyle/>
          <a:p>
            <a:pPr>
              <a:defRPr/>
            </a:pPr>
            <a:fld id="{0490CB10-012C-5540-8C5A-ACE982847933}" type="slidenum">
              <a:rPr lang="en-US" smtClean="0"/>
              <a:pPr>
                <a:defRPr/>
              </a:pPr>
              <a:t>5</a:t>
            </a:fld>
            <a:endParaRPr lang="en-US"/>
          </a:p>
        </p:txBody>
      </p:sp>
      <p:sp>
        <p:nvSpPr>
          <p:cNvPr id="5" name="TextBox 4">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Ensemble (</a:t>
            </a:r>
            <a:r>
              <a:rPr lang="en-US" sz="1600" dirty="0" err="1">
                <a:latin typeface="Century Gothic" panose="020B0502020202020204" pitchFamily="34" charset="0"/>
              </a:rPr>
              <a:t>Seo</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32513115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AddCommon</a:t>
            </a:r>
            <a:r>
              <a:rPr lang="en-US" dirty="0"/>
              <a:t> Errors</a:t>
            </a:r>
          </a:p>
        </p:txBody>
      </p:sp>
      <p:sp>
        <p:nvSpPr>
          <p:cNvPr id="3" name="Content Placeholder 2"/>
          <p:cNvSpPr>
            <a:spLocks noGrp="1"/>
          </p:cNvSpPr>
          <p:nvPr>
            <p:ph idx="1"/>
          </p:nvPr>
        </p:nvSpPr>
        <p:spPr/>
        <p:txBody>
          <a:bodyPr/>
          <a:lstStyle/>
          <a:p>
            <a:pPr marL="0" lvl="0" indent="0">
              <a:buNone/>
            </a:pPr>
            <a:r>
              <a:rPr lang="en-US" sz="2400" dirty="0">
                <a:solidFill>
                  <a:prstClr val="black"/>
                </a:solidFill>
              </a:rPr>
              <a:t>Question: </a:t>
            </a:r>
            <a:r>
              <a:rPr lang="en-US" sz="2400" i="1" dirty="0">
                <a:solidFill>
                  <a:prstClr val="black"/>
                </a:solidFill>
              </a:rPr>
              <a:t>“What type of markets is the dwelling type below?”</a:t>
            </a:r>
          </a:p>
          <a:p>
            <a:pPr marL="0" lvl="0" indent="0">
              <a:buNone/>
            </a:pPr>
            <a:r>
              <a:rPr lang="en-US" sz="2400" dirty="0">
                <a:solidFill>
                  <a:prstClr val="black"/>
                </a:solidFill>
              </a:rPr>
              <a:t>Distracting text: </a:t>
            </a:r>
            <a:r>
              <a:rPr lang="en-US" sz="2400" i="1" dirty="0">
                <a:solidFill>
                  <a:srgbClr val="C00000"/>
                </a:solidFill>
              </a:rPr>
              <a:t>“be therefore dark business </a:t>
            </a:r>
            <a:r>
              <a:rPr lang="en-US" sz="2400" i="1" dirty="0" err="1">
                <a:solidFill>
                  <a:srgbClr val="C00000"/>
                </a:solidFill>
              </a:rPr>
              <a:t>business</a:t>
            </a:r>
            <a:r>
              <a:rPr lang="en-US" sz="2400" i="1" dirty="0">
                <a:solidFill>
                  <a:srgbClr val="C00000"/>
                </a:solidFill>
              </a:rPr>
              <a:t> other system type feet above.”</a:t>
            </a:r>
          </a:p>
          <a:p>
            <a:pPr marL="0" lvl="0" indent="0">
              <a:buNone/>
            </a:pPr>
            <a:r>
              <a:rPr lang="en-US" sz="2400" dirty="0">
                <a:solidFill>
                  <a:prstClr val="black"/>
                </a:solidFill>
              </a:rPr>
              <a:t>Predicted Answer: </a:t>
            </a:r>
            <a:r>
              <a:rPr lang="en-US" sz="2400" i="1" dirty="0">
                <a:solidFill>
                  <a:srgbClr val="C00000"/>
                </a:solidFill>
              </a:rPr>
              <a:t>“</a:t>
            </a:r>
            <a:r>
              <a:rPr lang="en-US" sz="2400" b="1" i="1" dirty="0">
                <a:solidFill>
                  <a:srgbClr val="C00000"/>
                </a:solidFill>
              </a:rPr>
              <a:t>dark business</a:t>
            </a:r>
            <a:r>
              <a:rPr lang="en-US" sz="2400" i="1" dirty="0">
                <a:solidFill>
                  <a:srgbClr val="C00000"/>
                </a:solidFill>
              </a:rPr>
              <a: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50</a:t>
            </a:fld>
            <a:endParaRPr lang="en-US"/>
          </a:p>
        </p:txBody>
      </p:sp>
      <p:sp>
        <p:nvSpPr>
          <p:cNvPr id="5" name="TextBox 4">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Ensemble (</a:t>
            </a:r>
            <a:r>
              <a:rPr lang="en-US" sz="1600" dirty="0" err="1">
                <a:latin typeface="Century Gothic" panose="020B0502020202020204" pitchFamily="34" charset="0"/>
              </a:rPr>
              <a:t>Seo</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3760833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AddCommon</a:t>
            </a:r>
            <a:r>
              <a:rPr lang="en-US" dirty="0"/>
              <a:t> Errors</a:t>
            </a:r>
          </a:p>
        </p:txBody>
      </p:sp>
      <p:sp>
        <p:nvSpPr>
          <p:cNvPr id="3" name="Content Placeholder 2"/>
          <p:cNvSpPr>
            <a:spLocks noGrp="1"/>
          </p:cNvSpPr>
          <p:nvPr>
            <p:ph idx="1"/>
          </p:nvPr>
        </p:nvSpPr>
        <p:spPr/>
        <p:txBody>
          <a:bodyPr/>
          <a:lstStyle/>
          <a:p>
            <a:pPr marL="0" lvl="0" indent="0">
              <a:buNone/>
            </a:pPr>
            <a:r>
              <a:rPr lang="en-US" sz="2400" dirty="0">
                <a:solidFill>
                  <a:prstClr val="black"/>
                </a:solidFill>
              </a:rPr>
              <a:t>Question: </a:t>
            </a:r>
            <a:r>
              <a:rPr lang="en-US" sz="2400" i="1" dirty="0">
                <a:solidFill>
                  <a:prstClr val="black"/>
                </a:solidFill>
              </a:rPr>
              <a:t>“After the operators are warned by the escape of the steam, what may they then do?”</a:t>
            </a:r>
          </a:p>
          <a:p>
            <a:pPr marL="0" lvl="0" indent="0">
              <a:buNone/>
            </a:pPr>
            <a:r>
              <a:rPr lang="en-US" sz="2400" dirty="0">
                <a:solidFill>
                  <a:prstClr val="black"/>
                </a:solidFill>
              </a:rPr>
              <a:t>Distracting text: </a:t>
            </a:r>
            <a:r>
              <a:rPr lang="en-US" sz="2400" i="1" dirty="0">
                <a:solidFill>
                  <a:srgbClr val="C00000"/>
                </a:solidFill>
              </a:rPr>
              <a:t>“came followed after then such then increased hand law may.”</a:t>
            </a:r>
          </a:p>
          <a:p>
            <a:pPr marL="0" lvl="0" indent="0">
              <a:buNone/>
            </a:pPr>
            <a:r>
              <a:rPr lang="en-US" sz="2400" dirty="0">
                <a:solidFill>
                  <a:prstClr val="black"/>
                </a:solidFill>
              </a:rPr>
              <a:t>Predicted Answer: </a:t>
            </a:r>
            <a:r>
              <a:rPr lang="en-US" sz="2400" i="1" dirty="0">
                <a:solidFill>
                  <a:srgbClr val="C00000"/>
                </a:solidFill>
              </a:rPr>
              <a:t>“</a:t>
            </a:r>
            <a:r>
              <a:rPr lang="en-US" sz="2400" b="1" i="1" dirty="0">
                <a:solidFill>
                  <a:srgbClr val="C00000"/>
                </a:solidFill>
              </a:rPr>
              <a:t>increased hand law</a:t>
            </a:r>
            <a:r>
              <a:rPr lang="en-US" sz="2400" i="1" dirty="0">
                <a:solidFill>
                  <a:srgbClr val="C00000"/>
                </a:solidFill>
              </a:rPr>
              <a: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51</a:t>
            </a:fld>
            <a:endParaRPr lang="en-US"/>
          </a:p>
        </p:txBody>
      </p:sp>
      <p:sp>
        <p:nvSpPr>
          <p:cNvPr id="5" name="TextBox 4">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Ensemble (</a:t>
            </a:r>
            <a:r>
              <a:rPr lang="en-US" sz="1600" dirty="0" err="1">
                <a:latin typeface="Century Gothic" panose="020B0502020202020204" pitchFamily="34" charset="0"/>
              </a:rPr>
              <a:t>Seo</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40920790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2A5B0-C7E0-44E2-B9B0-FBE83A5CCEE6}"/>
              </a:ext>
            </a:extLst>
          </p:cNvPr>
          <p:cNvSpPr>
            <a:spLocks noGrp="1"/>
          </p:cNvSpPr>
          <p:nvPr>
            <p:ph type="title"/>
          </p:nvPr>
        </p:nvSpPr>
        <p:spPr/>
        <p:txBody>
          <a:bodyPr/>
          <a:lstStyle/>
          <a:p>
            <a:r>
              <a:rPr lang="en-US" dirty="0" err="1"/>
              <a:t>AddCommon</a:t>
            </a:r>
            <a:r>
              <a:rPr lang="en-US" dirty="0"/>
              <a:t> Errors</a:t>
            </a:r>
          </a:p>
        </p:txBody>
      </p:sp>
      <p:sp>
        <p:nvSpPr>
          <p:cNvPr id="3" name="Content Placeholder 2">
            <a:extLst>
              <a:ext uri="{FF2B5EF4-FFF2-40B4-BE49-F238E27FC236}">
                <a16:creationId xmlns="" xmlns:a16="http://schemas.microsoft.com/office/drawing/2014/main" id="{A60F2CCD-95B3-43FF-AC17-F27672E92FC0}"/>
              </a:ext>
            </a:extLst>
          </p:cNvPr>
          <p:cNvSpPr>
            <a:spLocks noGrp="1"/>
          </p:cNvSpPr>
          <p:nvPr>
            <p:ph idx="1"/>
          </p:nvPr>
        </p:nvSpPr>
        <p:spPr>
          <a:xfrm>
            <a:off x="467544" y="1484784"/>
            <a:ext cx="8280920" cy="4793468"/>
          </a:xfrm>
        </p:spPr>
        <p:txBody>
          <a:bodyPr/>
          <a:lstStyle/>
          <a:p>
            <a:pPr marL="0" indent="0">
              <a:buNone/>
            </a:pPr>
            <a:r>
              <a:rPr lang="en-US" sz="2400" dirty="0"/>
              <a:t>Question: </a:t>
            </a:r>
            <a:r>
              <a:rPr lang="en-US" sz="2400" i="1" dirty="0"/>
              <a:t>“Where did he claim the blueprint was stored?”</a:t>
            </a:r>
          </a:p>
          <a:p>
            <a:pPr marL="0" indent="0">
              <a:buNone/>
            </a:pPr>
            <a:r>
              <a:rPr lang="en-US" sz="2400" dirty="0"/>
              <a:t>Distracting text: </a:t>
            </a:r>
            <a:r>
              <a:rPr lang="en-US" sz="2400" i="1" dirty="0">
                <a:solidFill>
                  <a:srgbClr val="C00000"/>
                </a:solidFill>
              </a:rPr>
              <a:t>“doubt was did about carried wasn’t year 1961 near policy.”</a:t>
            </a:r>
          </a:p>
          <a:p>
            <a:pPr marL="0" indent="0">
              <a:buNone/>
            </a:pPr>
            <a:r>
              <a:rPr lang="en-US" sz="2400" dirty="0"/>
              <a:t>Predicted Answer: </a:t>
            </a:r>
            <a:r>
              <a:rPr lang="en-US" sz="2400" i="1" dirty="0">
                <a:solidFill>
                  <a:srgbClr val="C00000"/>
                </a:solidFill>
              </a:rPr>
              <a:t>“</a:t>
            </a:r>
            <a:r>
              <a:rPr lang="en-US" sz="2400" b="1" i="1" dirty="0">
                <a:solidFill>
                  <a:srgbClr val="C00000"/>
                </a:solidFill>
              </a:rPr>
              <a:t>near policy</a:t>
            </a:r>
            <a:r>
              <a:rPr lang="en-US" sz="2400" i="1" dirty="0">
                <a:solidFill>
                  <a:srgbClr val="C00000"/>
                </a:solidFill>
              </a:rPr>
              <a:t>”</a:t>
            </a:r>
          </a:p>
          <a:p>
            <a:pPr marL="0" indent="0">
              <a:buNone/>
            </a:pPr>
            <a:endParaRPr lang="en-US" i="1" dirty="0">
              <a:solidFill>
                <a:srgbClr val="0070C0"/>
              </a:solidFill>
            </a:endParaRPr>
          </a:p>
          <a:p>
            <a:pPr marL="0" indent="0">
              <a:buNone/>
            </a:pPr>
            <a:endParaRPr lang="en-US" i="1" dirty="0">
              <a:solidFill>
                <a:srgbClr val="0070C0"/>
              </a:solidFill>
            </a:endParaRPr>
          </a:p>
        </p:txBody>
      </p:sp>
      <p:sp>
        <p:nvSpPr>
          <p:cNvPr id="4" name="Slide Number Placeholder 3">
            <a:extLst>
              <a:ext uri="{FF2B5EF4-FFF2-40B4-BE49-F238E27FC236}">
                <a16:creationId xmlns="" xmlns:a16="http://schemas.microsoft.com/office/drawing/2014/main" id="{3D3B34DB-3874-43A2-89F1-A1821C7FAFE8}"/>
              </a:ext>
            </a:extLst>
          </p:cNvPr>
          <p:cNvSpPr>
            <a:spLocks noGrp="1"/>
          </p:cNvSpPr>
          <p:nvPr>
            <p:ph type="sldNum" sz="quarter" idx="12"/>
          </p:nvPr>
        </p:nvSpPr>
        <p:spPr/>
        <p:txBody>
          <a:bodyPr/>
          <a:lstStyle/>
          <a:p>
            <a:pPr>
              <a:defRPr/>
            </a:pPr>
            <a:fld id="{0490CB10-012C-5540-8C5A-ACE982847933}" type="slidenum">
              <a:rPr lang="en-US" smtClean="0"/>
              <a:pPr>
                <a:defRPr/>
              </a:pPr>
              <a:t>52</a:t>
            </a:fld>
            <a:endParaRPr lang="en-US"/>
          </a:p>
        </p:txBody>
      </p:sp>
      <p:sp>
        <p:nvSpPr>
          <p:cNvPr id="5" name="TextBox 4">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Ensemble (</a:t>
            </a:r>
            <a:r>
              <a:rPr lang="en-US" sz="1600" dirty="0" err="1">
                <a:latin typeface="Century Gothic" panose="020B0502020202020204" pitchFamily="34" charset="0"/>
              </a:rPr>
              <a:t>Seo</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1990109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AddCommon</a:t>
            </a:r>
            <a:r>
              <a:rPr lang="en-US" dirty="0"/>
              <a:t> Errors</a:t>
            </a:r>
          </a:p>
        </p:txBody>
      </p:sp>
      <p:sp>
        <p:nvSpPr>
          <p:cNvPr id="3" name="Content Placeholder 2"/>
          <p:cNvSpPr>
            <a:spLocks noGrp="1"/>
          </p:cNvSpPr>
          <p:nvPr>
            <p:ph idx="1"/>
          </p:nvPr>
        </p:nvSpPr>
        <p:spPr/>
        <p:txBody>
          <a:bodyPr/>
          <a:lstStyle/>
          <a:p>
            <a:pPr marL="0" lvl="0" indent="0">
              <a:buNone/>
            </a:pPr>
            <a:r>
              <a:rPr lang="en-US" sz="2400" dirty="0">
                <a:solidFill>
                  <a:prstClr val="black"/>
                </a:solidFill>
              </a:rPr>
              <a:t>Question: </a:t>
            </a:r>
            <a:r>
              <a:rPr lang="en-US" sz="2400" i="1" dirty="0">
                <a:solidFill>
                  <a:prstClr val="black"/>
                </a:solidFill>
              </a:rPr>
              <a:t>“What act sets the term for judging the boundaries of sanity to which individuals wishing to sit on the SP must adhere?”</a:t>
            </a:r>
          </a:p>
          <a:p>
            <a:pPr marL="0" lvl="0" indent="0">
              <a:buNone/>
            </a:pPr>
            <a:r>
              <a:rPr lang="en-US" sz="2400" dirty="0">
                <a:solidFill>
                  <a:prstClr val="black"/>
                </a:solidFill>
              </a:rPr>
              <a:t>Distracting text: </a:t>
            </a:r>
            <a:r>
              <a:rPr lang="en-US" sz="2400" i="1" dirty="0">
                <a:solidFill>
                  <a:srgbClr val="C00000"/>
                </a:solidFill>
              </a:rPr>
              <a:t>“</a:t>
            </a:r>
            <a:r>
              <a:rPr lang="en-US" sz="2400" i="1" dirty="0" err="1">
                <a:solidFill>
                  <a:srgbClr val="C00000"/>
                </a:solidFill>
              </a:rPr>
              <a:t>english</a:t>
            </a:r>
            <a:r>
              <a:rPr lang="en-US" sz="2400" i="1" dirty="0">
                <a:solidFill>
                  <a:srgbClr val="C00000"/>
                </a:solidFill>
              </a:rPr>
              <a:t> our programs industry religion size ran maybe leave poor.”</a:t>
            </a:r>
          </a:p>
          <a:p>
            <a:pPr marL="0" lvl="0" indent="0">
              <a:buNone/>
            </a:pPr>
            <a:r>
              <a:rPr lang="en-US" sz="2400" dirty="0">
                <a:solidFill>
                  <a:prstClr val="black"/>
                </a:solidFill>
              </a:rPr>
              <a:t>Predicted Answer: </a:t>
            </a:r>
            <a:r>
              <a:rPr lang="en-US" sz="2400" i="1" dirty="0">
                <a:solidFill>
                  <a:srgbClr val="C00000"/>
                </a:solidFill>
              </a:rPr>
              <a:t>“</a:t>
            </a:r>
            <a:r>
              <a:rPr lang="en-US" sz="2400" b="1" i="1" dirty="0">
                <a:solidFill>
                  <a:srgbClr val="C00000"/>
                </a:solidFill>
              </a:rPr>
              <a:t>British Nationality Act 1981</a:t>
            </a:r>
            <a:r>
              <a:rPr lang="en-US" sz="2400" i="1" dirty="0">
                <a:solidFill>
                  <a:srgbClr val="C00000"/>
                </a:solidFill>
              </a:rPr>
              <a: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53</a:t>
            </a:fld>
            <a:endParaRPr lang="en-US"/>
          </a:p>
        </p:txBody>
      </p:sp>
      <p:sp>
        <p:nvSpPr>
          <p:cNvPr id="5" name="TextBox 4">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Ensemble (</a:t>
            </a:r>
            <a:r>
              <a:rPr lang="en-US" sz="1600" dirty="0" err="1">
                <a:latin typeface="Century Gothic" panose="020B0502020202020204" pitchFamily="34" charset="0"/>
              </a:rPr>
              <a:t>Seo</a:t>
            </a:r>
            <a:r>
              <a:rPr lang="en-US" sz="1600" dirty="0">
                <a:latin typeface="Century Gothic" panose="020B0502020202020204" pitchFamily="34" charset="0"/>
              </a:rPr>
              <a:t> et al., 2016)</a:t>
            </a:r>
          </a:p>
        </p:txBody>
      </p:sp>
    </p:spTree>
    <p:extLst>
      <p:ext uri="{BB962C8B-B14F-4D97-AF65-F5344CB8AC3E}">
        <p14:creationId xmlns:p14="http://schemas.microsoft.com/office/powerpoint/2010/main" val="41583037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AddCommon</a:t>
            </a:r>
            <a:r>
              <a:rPr lang="en-US" dirty="0"/>
              <a:t> Errors</a:t>
            </a:r>
          </a:p>
        </p:txBody>
      </p:sp>
      <p:sp>
        <p:nvSpPr>
          <p:cNvPr id="3" name="Content Placeholder 2"/>
          <p:cNvSpPr>
            <a:spLocks noGrp="1"/>
          </p:cNvSpPr>
          <p:nvPr>
            <p:ph idx="1"/>
          </p:nvPr>
        </p:nvSpPr>
        <p:spPr/>
        <p:txBody>
          <a:bodyPr/>
          <a:lstStyle/>
          <a:p>
            <a:pPr marL="0" lvl="0" indent="0">
              <a:buNone/>
            </a:pPr>
            <a:r>
              <a:rPr lang="en-US" sz="1600" dirty="0">
                <a:solidFill>
                  <a:prstClr val="black"/>
                </a:solidFill>
              </a:rPr>
              <a:t>Question: </a:t>
            </a:r>
            <a:r>
              <a:rPr lang="en-US" sz="1600" i="1" dirty="0">
                <a:solidFill>
                  <a:prstClr val="black"/>
                </a:solidFill>
              </a:rPr>
              <a:t>“What act sets the term for judging the boundaries of sanity to which individuals wishing to sit on the SP must adhere?”</a:t>
            </a:r>
          </a:p>
          <a:p>
            <a:pPr marL="0" lvl="0" indent="0">
              <a:buNone/>
            </a:pPr>
            <a:r>
              <a:rPr lang="en-US" sz="1600" dirty="0">
                <a:solidFill>
                  <a:prstClr val="black"/>
                </a:solidFill>
              </a:rPr>
              <a:t>Paragraph: </a:t>
            </a:r>
            <a:r>
              <a:rPr lang="en-US" sz="1600" i="1" dirty="0">
                <a:solidFill>
                  <a:srgbClr val="0070C0"/>
                </a:solidFill>
              </a:rPr>
              <a:t>“As in the House of Commons, a number of qualifications apply to being an MSP. Such qualifications were introduced under the House of Commons Disqualification Act 1975 and the </a:t>
            </a:r>
            <a:r>
              <a:rPr lang="en-US" sz="1600" b="1" i="1" dirty="0">
                <a:solidFill>
                  <a:srgbClr val="0070C0"/>
                </a:solidFill>
              </a:rPr>
              <a:t>British Nationality Act 1981</a:t>
            </a:r>
            <a:r>
              <a:rPr lang="en-US" sz="1600" i="1" dirty="0">
                <a:solidFill>
                  <a:srgbClr val="0070C0"/>
                </a:solidFill>
              </a:rPr>
              <a:t>. Specifically, members must be over the age of 18 and must be a citizen of the United Kingdom, the Republic of Ireland, one of the countries in the Commonwealth of Nations, a citizen of a British overseas territory, or a European Union citizen resident in the UK. Members of the police and the armed forces are disqualified from sitting in the Scottish Parliament as elected MSPs, and similarly, civil servants and members of foreign legislatures are disqualified. An individual may not sit in the Scottish Parliament if he or she is judged to be insane under the terms of the </a:t>
            </a:r>
            <a:r>
              <a:rPr lang="en-US" sz="1600" b="1" i="1" dirty="0">
                <a:solidFill>
                  <a:srgbClr val="0070C0"/>
                </a:solidFill>
              </a:rPr>
              <a:t>Mental Health (Care and Treatment) (Scotland) Act 2003</a:t>
            </a:r>
            <a:r>
              <a:rPr lang="en-US" sz="1600" i="1" dirty="0">
                <a:solidFill>
                  <a:srgbClr val="0070C0"/>
                </a:solidFill>
              </a:rPr>
              <a:t>. </a:t>
            </a:r>
            <a:r>
              <a:rPr lang="en-US" sz="1600" i="1" dirty="0" err="1">
                <a:solidFill>
                  <a:srgbClr val="C00000"/>
                </a:solidFill>
              </a:rPr>
              <a:t>english</a:t>
            </a:r>
            <a:r>
              <a:rPr lang="en-US" sz="1600" i="1" dirty="0">
                <a:solidFill>
                  <a:srgbClr val="C00000"/>
                </a:solidFill>
              </a:rPr>
              <a:t> our programs industry religion size ran maybe leave poor.”</a:t>
            </a:r>
          </a:p>
          <a:p>
            <a:pPr marL="0" lvl="0" indent="0">
              <a:buNone/>
            </a:pPr>
            <a:r>
              <a:rPr lang="en-US" sz="1600" dirty="0">
                <a:solidFill>
                  <a:prstClr val="black"/>
                </a:solidFill>
              </a:rPr>
              <a:t>Correct Answer: </a:t>
            </a:r>
            <a:r>
              <a:rPr lang="en-US" sz="1600" b="1" i="1" dirty="0">
                <a:solidFill>
                  <a:srgbClr val="0070C0"/>
                </a:solidFill>
              </a:rPr>
              <a:t>“Mental Health (Care and Treatment) (Scotland) Act 2003”</a:t>
            </a:r>
          </a:p>
          <a:p>
            <a:pPr marL="0" lvl="0" indent="0">
              <a:buNone/>
            </a:pPr>
            <a:r>
              <a:rPr lang="en-US" sz="1600" dirty="0">
                <a:solidFill>
                  <a:prstClr val="black"/>
                </a:solidFill>
              </a:rPr>
              <a:t>Predicted Answer: </a:t>
            </a:r>
            <a:r>
              <a:rPr lang="en-US" sz="1600" i="1" dirty="0">
                <a:solidFill>
                  <a:srgbClr val="C00000"/>
                </a:solidFill>
              </a:rPr>
              <a:t>“</a:t>
            </a:r>
            <a:r>
              <a:rPr lang="en-US" sz="1600" b="1" i="1" dirty="0">
                <a:solidFill>
                  <a:srgbClr val="C00000"/>
                </a:solidFill>
              </a:rPr>
              <a:t>British Nationality Act 1981</a:t>
            </a:r>
            <a:r>
              <a:rPr lang="en-US" sz="1600" i="1" dirty="0">
                <a:solidFill>
                  <a:srgbClr val="C00000"/>
                </a:solidFill>
              </a:rPr>
              <a:t>”</a:t>
            </a:r>
          </a:p>
          <a:p>
            <a:pPr marL="0" indent="0">
              <a:buNone/>
            </a:pPr>
            <a:endParaRPr lang="en-US" sz="1600"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54</a:t>
            </a:fld>
            <a:endParaRPr lang="en-US"/>
          </a:p>
        </p:txBody>
      </p:sp>
    </p:spTree>
    <p:extLst>
      <p:ext uri="{BB962C8B-B14F-4D97-AF65-F5344CB8AC3E}">
        <p14:creationId xmlns:p14="http://schemas.microsoft.com/office/powerpoint/2010/main" val="3586665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C6A9C-A0E9-4708-9B83-95D9DF08709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43D3B26A-5EC2-4251-A3F6-ACC1838327A3}"/>
              </a:ext>
            </a:extLst>
          </p:cNvPr>
          <p:cNvSpPr>
            <a:spLocks noGrp="1"/>
          </p:cNvSpPr>
          <p:nvPr>
            <p:ph idx="1"/>
          </p:nvPr>
        </p:nvSpPr>
        <p:spPr/>
        <p:txBody>
          <a:bodyPr/>
          <a:lstStyle/>
          <a:p>
            <a:r>
              <a:rPr lang="en-US" dirty="0">
                <a:solidFill>
                  <a:schemeClr val="bg1">
                    <a:lumMod val="75000"/>
                  </a:schemeClr>
                </a:solidFill>
              </a:rPr>
              <a:t>Inspiration/Motivation</a:t>
            </a:r>
          </a:p>
          <a:p>
            <a:r>
              <a:rPr lang="en-US" dirty="0">
                <a:solidFill>
                  <a:schemeClr val="bg1">
                    <a:lumMod val="75000"/>
                  </a:schemeClr>
                </a:solidFill>
              </a:rPr>
              <a:t>Adding Grammatical Sentences</a:t>
            </a:r>
          </a:p>
          <a:p>
            <a:r>
              <a:rPr lang="en-US" dirty="0">
                <a:solidFill>
                  <a:schemeClr val="bg1">
                    <a:lumMod val="75000"/>
                  </a:schemeClr>
                </a:solidFill>
              </a:rPr>
              <a:t>Adding Word Salad</a:t>
            </a:r>
          </a:p>
          <a:p>
            <a:r>
              <a:rPr lang="en-US" dirty="0"/>
              <a:t>Trying to build better systems</a:t>
            </a:r>
          </a:p>
        </p:txBody>
      </p:sp>
      <p:sp>
        <p:nvSpPr>
          <p:cNvPr id="4" name="Slide Number Placeholder 3">
            <a:extLst>
              <a:ext uri="{FF2B5EF4-FFF2-40B4-BE49-F238E27FC236}">
                <a16:creationId xmlns="" xmlns:a16="http://schemas.microsoft.com/office/drawing/2014/main" id="{931ACD90-F0E0-408C-A31B-CC8D8F29F095}"/>
              </a:ext>
            </a:extLst>
          </p:cNvPr>
          <p:cNvSpPr>
            <a:spLocks noGrp="1"/>
          </p:cNvSpPr>
          <p:nvPr>
            <p:ph type="sldNum" sz="quarter" idx="12"/>
          </p:nvPr>
        </p:nvSpPr>
        <p:spPr/>
        <p:txBody>
          <a:bodyPr/>
          <a:lstStyle/>
          <a:p>
            <a:pPr>
              <a:defRPr/>
            </a:pPr>
            <a:fld id="{0490CB10-012C-5540-8C5A-ACE982847933}" type="slidenum">
              <a:rPr lang="en-US" smtClean="0"/>
              <a:pPr>
                <a:defRPr/>
              </a:pPr>
              <a:t>55</a:t>
            </a:fld>
            <a:endParaRPr lang="en-US"/>
          </a:p>
        </p:txBody>
      </p:sp>
    </p:spTree>
    <p:extLst>
      <p:ext uri="{BB962C8B-B14F-4D97-AF65-F5344CB8AC3E}">
        <p14:creationId xmlns:p14="http://schemas.microsoft.com/office/powerpoint/2010/main" val="1318601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6F314-A034-4D42-9663-B98618D3427C}"/>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xmlns="" id="{181EBB64-0DDE-4DD4-80BF-1F8AEFEA99B5}"/>
              </a:ext>
            </a:extLst>
          </p:cNvPr>
          <p:cNvSpPr>
            <a:spLocks noGrp="1"/>
          </p:cNvSpPr>
          <p:nvPr>
            <p:ph idx="1"/>
          </p:nvPr>
        </p:nvSpPr>
        <p:spPr/>
        <p:txBody>
          <a:bodyPr/>
          <a:lstStyle/>
          <a:p>
            <a:r>
              <a:rPr lang="en-US" dirty="0" smtClean="0"/>
              <a:t>We’ve identified weaknesses in existing models—how can we fix </a:t>
            </a:r>
            <a:r>
              <a:rPr lang="en-US" smtClean="0"/>
              <a:t>them?</a:t>
            </a:r>
            <a:endParaRPr lang="en-US" dirty="0" smtClean="0"/>
          </a:p>
        </p:txBody>
      </p:sp>
      <p:sp>
        <p:nvSpPr>
          <p:cNvPr id="4" name="Slide Number Placeholder 3">
            <a:extLst>
              <a:ext uri="{FF2B5EF4-FFF2-40B4-BE49-F238E27FC236}">
                <a16:creationId xmlns:a16="http://schemas.microsoft.com/office/drawing/2014/main" xmlns="" id="{8AB74CE5-429E-401E-BAD7-CA6D5B565C0B}"/>
              </a:ext>
            </a:extLst>
          </p:cNvPr>
          <p:cNvSpPr>
            <a:spLocks noGrp="1"/>
          </p:cNvSpPr>
          <p:nvPr>
            <p:ph type="sldNum" sz="quarter" idx="12"/>
          </p:nvPr>
        </p:nvSpPr>
        <p:spPr/>
        <p:txBody>
          <a:bodyPr/>
          <a:lstStyle/>
          <a:p>
            <a:pPr>
              <a:defRPr/>
            </a:pPr>
            <a:fld id="{0490CB10-012C-5540-8C5A-ACE982847933}" type="slidenum">
              <a:rPr lang="en-US" smtClean="0"/>
              <a:pPr>
                <a:defRPr/>
              </a:pPr>
              <a:t>56</a:t>
            </a:fld>
            <a:endParaRPr lang="en-US"/>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584" y="3039292"/>
            <a:ext cx="1766839" cy="2396490"/>
          </a:xfrm>
          <a:prstGeom prst="rect">
            <a:avLst/>
          </a:prstGeom>
        </p:spPr>
      </p:pic>
    </p:spTree>
    <p:extLst>
      <p:ext uri="{BB962C8B-B14F-4D97-AF65-F5344CB8AC3E}">
        <p14:creationId xmlns:p14="http://schemas.microsoft.com/office/powerpoint/2010/main" val="700375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0EF273-8A5B-41B3-A31F-5AEF7BBF2F62}"/>
              </a:ext>
            </a:extLst>
          </p:cNvPr>
          <p:cNvSpPr>
            <a:spLocks noGrp="1"/>
          </p:cNvSpPr>
          <p:nvPr>
            <p:ph type="title"/>
          </p:nvPr>
        </p:nvSpPr>
        <p:spPr/>
        <p:txBody>
          <a:bodyPr/>
          <a:lstStyle/>
          <a:p>
            <a:r>
              <a:rPr lang="en-US" dirty="0"/>
              <a:t>Adversarial Training</a:t>
            </a:r>
          </a:p>
        </p:txBody>
      </p:sp>
      <p:sp>
        <p:nvSpPr>
          <p:cNvPr id="3" name="Content Placeholder 2">
            <a:extLst>
              <a:ext uri="{FF2B5EF4-FFF2-40B4-BE49-F238E27FC236}">
                <a16:creationId xmlns="" xmlns:a16="http://schemas.microsoft.com/office/drawing/2014/main" id="{5CEDA73A-1AD7-406E-AC15-3D47EA3BD245}"/>
              </a:ext>
            </a:extLst>
          </p:cNvPr>
          <p:cNvSpPr>
            <a:spLocks noGrp="1"/>
          </p:cNvSpPr>
          <p:nvPr>
            <p:ph idx="1"/>
          </p:nvPr>
        </p:nvSpPr>
        <p:spPr>
          <a:xfrm>
            <a:off x="467544" y="1484784"/>
            <a:ext cx="8280920" cy="1493547"/>
          </a:xfrm>
        </p:spPr>
        <p:txBody>
          <a:bodyPr/>
          <a:lstStyle/>
          <a:p>
            <a:r>
              <a:rPr lang="en-US" dirty="0"/>
              <a:t>What if we train on these adversarial examples?</a:t>
            </a:r>
          </a:p>
          <a:p>
            <a:r>
              <a:rPr lang="en-US" dirty="0"/>
              <a:t>Run </a:t>
            </a:r>
            <a:r>
              <a:rPr lang="en-US" dirty="0" err="1"/>
              <a:t>AddSent</a:t>
            </a:r>
            <a:r>
              <a:rPr lang="en-US" dirty="0"/>
              <a:t> without crowdsourcing on training data</a:t>
            </a:r>
          </a:p>
        </p:txBody>
      </p:sp>
      <p:sp>
        <p:nvSpPr>
          <p:cNvPr id="4" name="Slide Number Placeholder 3">
            <a:extLst>
              <a:ext uri="{FF2B5EF4-FFF2-40B4-BE49-F238E27FC236}">
                <a16:creationId xmlns="" xmlns:a16="http://schemas.microsoft.com/office/drawing/2014/main" id="{A35F0526-3FCB-4321-9A93-A772D2710C37}"/>
              </a:ext>
            </a:extLst>
          </p:cNvPr>
          <p:cNvSpPr>
            <a:spLocks noGrp="1"/>
          </p:cNvSpPr>
          <p:nvPr>
            <p:ph type="sldNum" sz="quarter" idx="12"/>
          </p:nvPr>
        </p:nvSpPr>
        <p:spPr/>
        <p:txBody>
          <a:bodyPr/>
          <a:lstStyle/>
          <a:p>
            <a:pPr>
              <a:defRPr/>
            </a:pPr>
            <a:fld id="{0490CB10-012C-5540-8C5A-ACE982847933}" type="slidenum">
              <a:rPr lang="en-US" smtClean="0"/>
              <a:pPr>
                <a:defRPr/>
              </a:pPr>
              <a:t>57</a:t>
            </a:fld>
            <a:endParaRPr lang="en-US"/>
          </a:p>
        </p:txBody>
      </p:sp>
      <p:sp>
        <p:nvSpPr>
          <p:cNvPr id="5" name="TextBox 4">
            <a:extLst>
              <a:ext uri="{FF2B5EF4-FFF2-40B4-BE49-F238E27FC236}">
                <a16:creationId xmlns="" xmlns:a16="http://schemas.microsoft.com/office/drawing/2014/main" id="{751A9D81-A065-4A91-9FEE-FE22CCE40C76}"/>
              </a:ext>
            </a:extLst>
          </p:cNvPr>
          <p:cNvSpPr txBox="1"/>
          <p:nvPr/>
        </p:nvSpPr>
        <p:spPr>
          <a:xfrm>
            <a:off x="373272" y="3013783"/>
            <a:ext cx="5750351" cy="461665"/>
          </a:xfrm>
          <a:prstGeom prst="rect">
            <a:avLst/>
          </a:prstGeom>
          <a:noFill/>
        </p:spPr>
        <p:txBody>
          <a:bodyPr wrap="square" rtlCol="0">
            <a:spAutoFit/>
          </a:bodyPr>
          <a:lstStyle/>
          <a:p>
            <a:r>
              <a:rPr lang="en-US" dirty="0">
                <a:latin typeface="Century Gothic" panose="020B0502020202020204" pitchFamily="34" charset="0"/>
              </a:rPr>
              <a:t>What city did Tesla move to in 1880?</a:t>
            </a:r>
          </a:p>
        </p:txBody>
      </p:sp>
      <p:sp>
        <p:nvSpPr>
          <p:cNvPr id="6" name="TextBox 5">
            <a:extLst>
              <a:ext uri="{FF2B5EF4-FFF2-40B4-BE49-F238E27FC236}">
                <a16:creationId xmlns="" xmlns:a16="http://schemas.microsoft.com/office/drawing/2014/main" id="{DD63F6E5-2A9C-4616-ADE8-EB7F3186A5C4}"/>
              </a:ext>
            </a:extLst>
          </p:cNvPr>
          <p:cNvSpPr txBox="1"/>
          <p:nvPr/>
        </p:nvSpPr>
        <p:spPr>
          <a:xfrm>
            <a:off x="7510183" y="3013783"/>
            <a:ext cx="1412450" cy="461665"/>
          </a:xfrm>
          <a:prstGeom prst="rect">
            <a:avLst/>
          </a:prstGeom>
          <a:noFill/>
        </p:spPr>
        <p:txBody>
          <a:bodyPr wrap="square" rtlCol="0">
            <a:spAutoFit/>
          </a:bodyPr>
          <a:lstStyle/>
          <a:p>
            <a:pPr algn="r"/>
            <a:r>
              <a:rPr lang="en-US" dirty="0">
                <a:solidFill>
                  <a:srgbClr val="C00000"/>
                </a:solidFill>
                <a:latin typeface="Century Gothic" panose="020B0502020202020204" pitchFamily="34" charset="0"/>
              </a:rPr>
              <a:t>Prague</a:t>
            </a:r>
          </a:p>
        </p:txBody>
      </p:sp>
      <p:sp>
        <p:nvSpPr>
          <p:cNvPr id="7" name="TextBox 6">
            <a:extLst>
              <a:ext uri="{FF2B5EF4-FFF2-40B4-BE49-F238E27FC236}">
                <a16:creationId xmlns="" xmlns:a16="http://schemas.microsoft.com/office/drawing/2014/main" id="{52640F3E-5814-4A95-97BD-35961182E510}"/>
              </a:ext>
            </a:extLst>
          </p:cNvPr>
          <p:cNvSpPr txBox="1"/>
          <p:nvPr/>
        </p:nvSpPr>
        <p:spPr>
          <a:xfrm>
            <a:off x="373272" y="4211860"/>
            <a:ext cx="7017339" cy="461665"/>
          </a:xfrm>
          <a:prstGeom prst="rect">
            <a:avLst/>
          </a:prstGeom>
          <a:noFill/>
        </p:spPr>
        <p:txBody>
          <a:bodyPr wrap="square" rtlCol="0">
            <a:spAutoFit/>
          </a:bodyPr>
          <a:lstStyle/>
          <a:p>
            <a:r>
              <a:rPr lang="en-US" dirty="0">
                <a:latin typeface="Century Gothic" panose="020B0502020202020204" pitchFamily="34" charset="0"/>
              </a:rPr>
              <a:t>What city did </a:t>
            </a:r>
            <a:r>
              <a:rPr lang="en-US" dirty="0" err="1">
                <a:solidFill>
                  <a:srgbClr val="C00000"/>
                </a:solidFill>
                <a:latin typeface="Century Gothic" panose="020B0502020202020204" pitchFamily="34" charset="0"/>
              </a:rPr>
              <a:t>Tadakatsu</a:t>
            </a:r>
            <a:r>
              <a:rPr lang="en-US" dirty="0">
                <a:solidFill>
                  <a:srgbClr val="C00000"/>
                </a:solidFill>
                <a:latin typeface="Century Gothic" panose="020B0502020202020204" pitchFamily="34" charset="0"/>
              </a:rPr>
              <a:t> </a:t>
            </a:r>
            <a:r>
              <a:rPr lang="en-US" dirty="0">
                <a:latin typeface="Century Gothic" panose="020B0502020202020204" pitchFamily="34" charset="0"/>
              </a:rPr>
              <a:t>move to in </a:t>
            </a:r>
            <a:r>
              <a:rPr lang="en-US" dirty="0">
                <a:solidFill>
                  <a:srgbClr val="C00000"/>
                </a:solidFill>
                <a:latin typeface="Century Gothic" panose="020B0502020202020204" pitchFamily="34" charset="0"/>
              </a:rPr>
              <a:t>1881</a:t>
            </a:r>
            <a:r>
              <a:rPr lang="en-US" dirty="0">
                <a:latin typeface="Century Gothic" panose="020B0502020202020204" pitchFamily="34" charset="0"/>
              </a:rPr>
              <a:t>?</a:t>
            </a:r>
          </a:p>
        </p:txBody>
      </p:sp>
      <p:sp>
        <p:nvSpPr>
          <p:cNvPr id="8" name="TextBox 7">
            <a:extLst>
              <a:ext uri="{FF2B5EF4-FFF2-40B4-BE49-F238E27FC236}">
                <a16:creationId xmlns="" xmlns:a16="http://schemas.microsoft.com/office/drawing/2014/main" id="{04A66E6D-47DE-4A68-9C55-793FFEE19A19}"/>
              </a:ext>
            </a:extLst>
          </p:cNvPr>
          <p:cNvSpPr txBox="1"/>
          <p:nvPr/>
        </p:nvSpPr>
        <p:spPr>
          <a:xfrm>
            <a:off x="7227769" y="4211860"/>
            <a:ext cx="1694864" cy="461665"/>
          </a:xfrm>
          <a:prstGeom prst="rect">
            <a:avLst/>
          </a:prstGeom>
          <a:noFill/>
        </p:spPr>
        <p:txBody>
          <a:bodyPr wrap="square" rtlCol="0">
            <a:spAutoFit/>
          </a:bodyPr>
          <a:lstStyle/>
          <a:p>
            <a:pPr algn="r"/>
            <a:r>
              <a:rPr lang="en-US" dirty="0">
                <a:solidFill>
                  <a:srgbClr val="C00000"/>
                </a:solidFill>
                <a:latin typeface="Century Gothic" panose="020B0502020202020204" pitchFamily="34" charset="0"/>
              </a:rPr>
              <a:t>Chicago</a:t>
            </a:r>
          </a:p>
        </p:txBody>
      </p:sp>
      <p:sp>
        <p:nvSpPr>
          <p:cNvPr id="9" name="TextBox 8">
            <a:extLst>
              <a:ext uri="{FF2B5EF4-FFF2-40B4-BE49-F238E27FC236}">
                <a16:creationId xmlns="" xmlns:a16="http://schemas.microsoft.com/office/drawing/2014/main" id="{748A9E84-6F45-416A-A237-DEA918874EA7}"/>
              </a:ext>
            </a:extLst>
          </p:cNvPr>
          <p:cNvSpPr txBox="1"/>
          <p:nvPr/>
        </p:nvSpPr>
        <p:spPr>
          <a:xfrm>
            <a:off x="747531" y="5370795"/>
            <a:ext cx="7648938" cy="461665"/>
          </a:xfrm>
          <a:prstGeom prst="rect">
            <a:avLst/>
          </a:prstGeom>
          <a:noFill/>
        </p:spPr>
        <p:txBody>
          <a:bodyPr wrap="square" rtlCol="0">
            <a:spAutoFit/>
          </a:bodyPr>
          <a:lstStyle/>
          <a:p>
            <a:pPr algn="ctr"/>
            <a:r>
              <a:rPr lang="en-US" dirty="0" err="1">
                <a:solidFill>
                  <a:srgbClr val="C00000"/>
                </a:solidFill>
                <a:latin typeface="Century Gothic" panose="020B0502020202020204" pitchFamily="34" charset="0"/>
              </a:rPr>
              <a:t>Tadakatsu</a:t>
            </a:r>
            <a:r>
              <a:rPr lang="en-US" dirty="0">
                <a:solidFill>
                  <a:srgbClr val="C00000"/>
                </a:solidFill>
                <a:latin typeface="Century Gothic" panose="020B0502020202020204" pitchFamily="34" charset="0"/>
              </a:rPr>
              <a:t> </a:t>
            </a:r>
            <a:r>
              <a:rPr lang="en-US" dirty="0">
                <a:latin typeface="Century Gothic" panose="020B0502020202020204" pitchFamily="34" charset="0"/>
              </a:rPr>
              <a:t>moved the city of </a:t>
            </a:r>
            <a:r>
              <a:rPr lang="en-US" dirty="0">
                <a:solidFill>
                  <a:srgbClr val="C00000"/>
                </a:solidFill>
                <a:latin typeface="Century Gothic" panose="020B0502020202020204" pitchFamily="34" charset="0"/>
              </a:rPr>
              <a:t>Chicago </a:t>
            </a:r>
            <a:r>
              <a:rPr lang="en-US" dirty="0">
                <a:latin typeface="Century Gothic" panose="020B0502020202020204" pitchFamily="34" charset="0"/>
              </a:rPr>
              <a:t>to in </a:t>
            </a:r>
            <a:r>
              <a:rPr lang="en-US" dirty="0">
                <a:solidFill>
                  <a:srgbClr val="C00000"/>
                </a:solidFill>
                <a:latin typeface="Century Gothic" panose="020B0502020202020204" pitchFamily="34" charset="0"/>
              </a:rPr>
              <a:t>1881</a:t>
            </a:r>
            <a:r>
              <a:rPr lang="en-US" dirty="0">
                <a:latin typeface="Century Gothic" panose="020B0502020202020204" pitchFamily="34" charset="0"/>
              </a:rPr>
              <a:t>.</a:t>
            </a:r>
          </a:p>
        </p:txBody>
      </p:sp>
      <p:cxnSp>
        <p:nvCxnSpPr>
          <p:cNvPr id="10" name="Straight Arrow Connector 9">
            <a:extLst>
              <a:ext uri="{FF2B5EF4-FFF2-40B4-BE49-F238E27FC236}">
                <a16:creationId xmlns="" xmlns:a16="http://schemas.microsoft.com/office/drawing/2014/main" id="{3C4304A5-D9FC-4A60-A02F-1DC67B83B550}"/>
              </a:ext>
            </a:extLst>
          </p:cNvPr>
          <p:cNvCxnSpPr>
            <a:cxnSpLocks/>
          </p:cNvCxnSpPr>
          <p:nvPr/>
        </p:nvCxnSpPr>
        <p:spPr bwMode="auto">
          <a:xfrm>
            <a:off x="3257874" y="3470325"/>
            <a:ext cx="0" cy="735913"/>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 xmlns:a16="http://schemas.microsoft.com/office/drawing/2014/main" id="{B2F6273B-EE88-49BB-AE1C-01A34DDAE639}"/>
              </a:ext>
            </a:extLst>
          </p:cNvPr>
          <p:cNvCxnSpPr>
            <a:cxnSpLocks/>
          </p:cNvCxnSpPr>
          <p:nvPr/>
        </p:nvCxnSpPr>
        <p:spPr bwMode="auto">
          <a:xfrm>
            <a:off x="8322536" y="3489179"/>
            <a:ext cx="0" cy="717059"/>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 xmlns:a16="http://schemas.microsoft.com/office/drawing/2014/main" id="{2A8BACB3-F7AF-4E92-B267-61014724F701}"/>
              </a:ext>
            </a:extLst>
          </p:cNvPr>
          <p:cNvCxnSpPr>
            <a:cxnSpLocks/>
          </p:cNvCxnSpPr>
          <p:nvPr/>
        </p:nvCxnSpPr>
        <p:spPr bwMode="auto">
          <a:xfrm>
            <a:off x="3702414" y="4686654"/>
            <a:ext cx="553996" cy="621639"/>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 xmlns:a16="http://schemas.microsoft.com/office/drawing/2014/main" id="{E47D3295-A65A-4771-9B2A-5B00332D198F}"/>
              </a:ext>
            </a:extLst>
          </p:cNvPr>
          <p:cNvSpPr txBox="1"/>
          <p:nvPr/>
        </p:nvSpPr>
        <p:spPr>
          <a:xfrm>
            <a:off x="1162512" y="3446755"/>
            <a:ext cx="2046558" cy="584775"/>
          </a:xfrm>
          <a:prstGeom prst="rect">
            <a:avLst/>
          </a:prstGeom>
          <a:noFill/>
        </p:spPr>
        <p:txBody>
          <a:bodyPr wrap="square" rtlCol="0">
            <a:spAutoFit/>
          </a:bodyPr>
          <a:lstStyle/>
          <a:p>
            <a:pPr algn="r"/>
            <a:r>
              <a:rPr lang="en-US" sz="1600" dirty="0"/>
              <a:t>Change entities,</a:t>
            </a:r>
          </a:p>
          <a:p>
            <a:pPr algn="r"/>
            <a:r>
              <a:rPr lang="en-US" sz="1600" dirty="0"/>
              <a:t>numbers, antonyms</a:t>
            </a:r>
          </a:p>
        </p:txBody>
      </p:sp>
      <p:sp>
        <p:nvSpPr>
          <p:cNvPr id="14" name="TextBox 13">
            <a:extLst>
              <a:ext uri="{FF2B5EF4-FFF2-40B4-BE49-F238E27FC236}">
                <a16:creationId xmlns="" xmlns:a16="http://schemas.microsoft.com/office/drawing/2014/main" id="{2DE443ED-1F09-4791-8238-CA9ECC7AF7BF}"/>
              </a:ext>
            </a:extLst>
          </p:cNvPr>
          <p:cNvSpPr txBox="1"/>
          <p:nvPr/>
        </p:nvSpPr>
        <p:spPr>
          <a:xfrm>
            <a:off x="5529943" y="3484158"/>
            <a:ext cx="2729820" cy="584775"/>
          </a:xfrm>
          <a:prstGeom prst="rect">
            <a:avLst/>
          </a:prstGeom>
          <a:noFill/>
        </p:spPr>
        <p:txBody>
          <a:bodyPr wrap="square" rtlCol="0">
            <a:spAutoFit/>
          </a:bodyPr>
          <a:lstStyle/>
          <a:p>
            <a:pPr algn="r"/>
            <a:r>
              <a:rPr lang="en-US" sz="1600" dirty="0"/>
              <a:t>Generate fake answer with</a:t>
            </a:r>
          </a:p>
          <a:p>
            <a:pPr algn="r"/>
            <a:r>
              <a:rPr lang="en-US" sz="1600" dirty="0"/>
              <a:t>same NER/POS tag</a:t>
            </a:r>
          </a:p>
        </p:txBody>
      </p:sp>
      <p:cxnSp>
        <p:nvCxnSpPr>
          <p:cNvPr id="15" name="Straight Arrow Connector 14">
            <a:extLst>
              <a:ext uri="{FF2B5EF4-FFF2-40B4-BE49-F238E27FC236}">
                <a16:creationId xmlns="" xmlns:a16="http://schemas.microsoft.com/office/drawing/2014/main" id="{2A8BACB3-F7AF-4E92-B267-61014724F701}"/>
              </a:ext>
            </a:extLst>
          </p:cNvPr>
          <p:cNvCxnSpPr>
            <a:cxnSpLocks/>
          </p:cNvCxnSpPr>
          <p:nvPr/>
        </p:nvCxnSpPr>
        <p:spPr bwMode="auto">
          <a:xfrm flipH="1">
            <a:off x="7580155" y="4686654"/>
            <a:ext cx="553996" cy="621639"/>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 xmlns:a16="http://schemas.microsoft.com/office/drawing/2014/main" id="{E47D3295-A65A-4771-9B2A-5B00332D198F}"/>
              </a:ext>
            </a:extLst>
          </p:cNvPr>
          <p:cNvSpPr txBox="1"/>
          <p:nvPr/>
        </p:nvSpPr>
        <p:spPr>
          <a:xfrm>
            <a:off x="4039451" y="4791499"/>
            <a:ext cx="3618321" cy="338554"/>
          </a:xfrm>
          <a:prstGeom prst="rect">
            <a:avLst/>
          </a:prstGeom>
          <a:noFill/>
        </p:spPr>
        <p:txBody>
          <a:bodyPr wrap="square" rtlCol="0">
            <a:spAutoFit/>
          </a:bodyPr>
          <a:lstStyle/>
          <a:p>
            <a:pPr algn="ctr"/>
            <a:r>
              <a:rPr lang="en-US" sz="1600" dirty="0"/>
              <a:t>Convert to declarative sentence</a:t>
            </a:r>
          </a:p>
        </p:txBody>
      </p:sp>
    </p:spTree>
    <p:extLst>
      <p:ext uri="{BB962C8B-B14F-4D97-AF65-F5344CB8AC3E}">
        <p14:creationId xmlns:p14="http://schemas.microsoft.com/office/powerpoint/2010/main" val="367834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3" grpId="0"/>
      <p:bldP spid="14"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Adversarial Training</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58</a:t>
            </a:fld>
            <a:endParaRPr lang="en-US"/>
          </a:p>
        </p:txBody>
      </p:sp>
      <p:graphicFrame>
        <p:nvGraphicFramePr>
          <p:cNvPr id="7" name="Chart 4"/>
          <p:cNvGraphicFramePr/>
          <p:nvPr>
            <p:extLst>
              <p:ext uri="{D42A27DB-BD31-4B8C-83A1-F6EECF244321}">
                <p14:modId xmlns:p14="http://schemas.microsoft.com/office/powerpoint/2010/main" val="2481011771"/>
              </p:ext>
            </p:extLst>
          </p:nvPr>
        </p:nvGraphicFramePr>
        <p:xfrm>
          <a:off x="1236616" y="1518920"/>
          <a:ext cx="6688183" cy="35066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a:latin typeface="Century Gothic" panose="020B0502020202020204" pitchFamily="34" charset="0"/>
              </a:rPr>
              <a:t>Model used: </a:t>
            </a:r>
            <a:r>
              <a:rPr lang="en-US" sz="1600" dirty="0" err="1">
                <a:latin typeface="Century Gothic" panose="020B0502020202020204" pitchFamily="34" charset="0"/>
              </a:rPr>
              <a:t>BiDAF</a:t>
            </a:r>
            <a:r>
              <a:rPr lang="en-US" sz="1600" dirty="0">
                <a:latin typeface="Century Gothic" panose="020B0502020202020204" pitchFamily="34" charset="0"/>
              </a:rPr>
              <a:t> </a:t>
            </a:r>
            <a:r>
              <a:rPr lang="en-US" sz="1600" dirty="0" smtClean="0">
                <a:latin typeface="Century Gothic" panose="020B0502020202020204" pitchFamily="34" charset="0"/>
              </a:rPr>
              <a:t>Single (</a:t>
            </a:r>
            <a:r>
              <a:rPr lang="en-US" sz="1600" dirty="0" err="1" smtClean="0">
                <a:latin typeface="Century Gothic" panose="020B0502020202020204" pitchFamily="34" charset="0"/>
              </a:rPr>
              <a:t>Seo</a:t>
            </a:r>
            <a:r>
              <a:rPr lang="en-US" sz="1600" dirty="0" smtClean="0">
                <a:latin typeface="Century Gothic" panose="020B0502020202020204" pitchFamily="34" charset="0"/>
              </a:rPr>
              <a:t> </a:t>
            </a:r>
            <a:r>
              <a:rPr lang="en-US" sz="1600" dirty="0">
                <a:latin typeface="Century Gothic" panose="020B0502020202020204" pitchFamily="34" charset="0"/>
              </a:rPr>
              <a:t>et al., 2016)</a:t>
            </a:r>
          </a:p>
        </p:txBody>
      </p:sp>
    </p:spTree>
    <p:extLst>
      <p:ext uri="{BB962C8B-B14F-4D97-AF65-F5344CB8AC3E}">
        <p14:creationId xmlns:p14="http://schemas.microsoft.com/office/powerpoint/2010/main" val="31997910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Adversarial Training</a:t>
            </a:r>
          </a:p>
        </p:txBody>
      </p:sp>
      <p:sp>
        <p:nvSpPr>
          <p:cNvPr id="3" name="Content Placeholder 2"/>
          <p:cNvSpPr>
            <a:spLocks noGrp="1"/>
          </p:cNvSpPr>
          <p:nvPr>
            <p:ph idx="1"/>
          </p:nvPr>
        </p:nvSpPr>
        <p:spPr/>
        <p:txBody>
          <a:bodyPr/>
          <a:lstStyle/>
          <a:p>
            <a:r>
              <a:rPr lang="en-US" dirty="0" smtClean="0"/>
              <a:t>Has the model really learned the right thing?</a:t>
            </a:r>
            <a:endParaRPr lang="en-US" dirty="0"/>
          </a:p>
          <a:p>
            <a:r>
              <a:rPr lang="en-US" dirty="0"/>
              <a:t>Create </a:t>
            </a:r>
            <a:r>
              <a:rPr lang="en-US" dirty="0" err="1"/>
              <a:t>AddSentMod</a:t>
            </a:r>
            <a:r>
              <a:rPr lang="en-US" dirty="0"/>
              <a:t>, similar to </a:t>
            </a:r>
            <a:r>
              <a:rPr lang="en-US" dirty="0" err="1"/>
              <a:t>AddSent</a:t>
            </a:r>
            <a:endParaRPr lang="en-US" dirty="0"/>
          </a:p>
          <a:p>
            <a:pPr lvl="1"/>
            <a:r>
              <a:rPr lang="en-US" dirty="0"/>
              <a:t>Add sentences to beginning instead of end</a:t>
            </a:r>
          </a:p>
          <a:p>
            <a:pPr lvl="1"/>
            <a:r>
              <a:rPr lang="en-US" dirty="0"/>
              <a:t>Use different set of fake answers</a:t>
            </a:r>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59</a:t>
            </a:fld>
            <a:endParaRPr lang="en-US"/>
          </a:p>
        </p:txBody>
      </p:sp>
      <p:sp>
        <p:nvSpPr>
          <p:cNvPr id="5" name="TextBox 4">
            <a:extLst>
              <a:ext uri="{FF2B5EF4-FFF2-40B4-BE49-F238E27FC236}">
                <a16:creationId xmlns="" xmlns:a16="http://schemas.microsoft.com/office/drawing/2014/main" id="{DD63F6E5-2A9C-4616-ADE8-EB7F3186A5C4}"/>
              </a:ext>
            </a:extLst>
          </p:cNvPr>
          <p:cNvSpPr txBox="1"/>
          <p:nvPr/>
        </p:nvSpPr>
        <p:spPr>
          <a:xfrm>
            <a:off x="4131257" y="3614681"/>
            <a:ext cx="1412450" cy="461665"/>
          </a:xfrm>
          <a:prstGeom prst="rect">
            <a:avLst/>
          </a:prstGeom>
          <a:noFill/>
        </p:spPr>
        <p:txBody>
          <a:bodyPr wrap="square" rtlCol="0">
            <a:spAutoFit/>
          </a:bodyPr>
          <a:lstStyle/>
          <a:p>
            <a:pPr algn="r"/>
            <a:r>
              <a:rPr lang="en-US" dirty="0">
                <a:solidFill>
                  <a:srgbClr val="0070C0"/>
                </a:solidFill>
                <a:latin typeface="Century Gothic" panose="020B0502020202020204" pitchFamily="34" charset="0"/>
              </a:rPr>
              <a:t>Prague</a:t>
            </a:r>
          </a:p>
        </p:txBody>
      </p:sp>
      <p:sp>
        <p:nvSpPr>
          <p:cNvPr id="6" name="TextBox 5">
            <a:extLst>
              <a:ext uri="{FF2B5EF4-FFF2-40B4-BE49-F238E27FC236}">
                <a16:creationId xmlns="" xmlns:a16="http://schemas.microsoft.com/office/drawing/2014/main" id="{04A66E6D-47DE-4A68-9C55-793FFEE19A19}"/>
              </a:ext>
            </a:extLst>
          </p:cNvPr>
          <p:cNvSpPr txBox="1"/>
          <p:nvPr/>
        </p:nvSpPr>
        <p:spPr>
          <a:xfrm>
            <a:off x="3872657" y="4809839"/>
            <a:ext cx="1694864" cy="461665"/>
          </a:xfrm>
          <a:prstGeom prst="rect">
            <a:avLst/>
          </a:prstGeom>
          <a:noFill/>
        </p:spPr>
        <p:txBody>
          <a:bodyPr wrap="square" rtlCol="0">
            <a:spAutoFit/>
          </a:bodyPr>
          <a:lstStyle/>
          <a:p>
            <a:pPr algn="r"/>
            <a:r>
              <a:rPr lang="en-US" dirty="0">
                <a:solidFill>
                  <a:srgbClr val="C00000"/>
                </a:solidFill>
                <a:latin typeface="Century Gothic" panose="020B0502020202020204" pitchFamily="34" charset="0"/>
              </a:rPr>
              <a:t>Chicago</a:t>
            </a:r>
          </a:p>
        </p:txBody>
      </p:sp>
      <p:cxnSp>
        <p:nvCxnSpPr>
          <p:cNvPr id="7" name="Straight Arrow Connector 6">
            <a:extLst>
              <a:ext uri="{FF2B5EF4-FFF2-40B4-BE49-F238E27FC236}">
                <a16:creationId xmlns="" xmlns:a16="http://schemas.microsoft.com/office/drawing/2014/main" id="{B2F6273B-EE88-49BB-AE1C-01A34DDAE639}"/>
              </a:ext>
            </a:extLst>
          </p:cNvPr>
          <p:cNvCxnSpPr>
            <a:cxnSpLocks/>
          </p:cNvCxnSpPr>
          <p:nvPr/>
        </p:nvCxnSpPr>
        <p:spPr bwMode="auto">
          <a:xfrm>
            <a:off x="4943610" y="4090077"/>
            <a:ext cx="0" cy="717059"/>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 xmlns:a16="http://schemas.microsoft.com/office/drawing/2014/main" id="{2DE443ED-1F09-4791-8238-CA9ECC7AF7BF}"/>
              </a:ext>
            </a:extLst>
          </p:cNvPr>
          <p:cNvSpPr txBox="1"/>
          <p:nvPr/>
        </p:nvSpPr>
        <p:spPr>
          <a:xfrm>
            <a:off x="2151017" y="4085056"/>
            <a:ext cx="2729820" cy="584775"/>
          </a:xfrm>
          <a:prstGeom prst="rect">
            <a:avLst/>
          </a:prstGeom>
          <a:noFill/>
        </p:spPr>
        <p:txBody>
          <a:bodyPr wrap="square" rtlCol="0">
            <a:spAutoFit/>
          </a:bodyPr>
          <a:lstStyle/>
          <a:p>
            <a:pPr algn="r"/>
            <a:r>
              <a:rPr lang="en-US" sz="1600" dirty="0"/>
              <a:t>Generate fake answer with</a:t>
            </a:r>
          </a:p>
          <a:p>
            <a:pPr algn="r"/>
            <a:r>
              <a:rPr lang="en-US" sz="1600" dirty="0"/>
              <a:t>same NER/POS tag</a:t>
            </a:r>
          </a:p>
        </p:txBody>
      </p:sp>
    </p:spTree>
    <p:extLst>
      <p:ext uri="{BB962C8B-B14F-4D97-AF65-F5344CB8AC3E}">
        <p14:creationId xmlns:p14="http://schemas.microsoft.com/office/powerpoint/2010/main" val="21885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EC6A9C-A0E9-4708-9B83-95D9DF08709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43D3B26A-5EC2-4251-A3F6-ACC1838327A3}"/>
              </a:ext>
            </a:extLst>
          </p:cNvPr>
          <p:cNvSpPr>
            <a:spLocks noGrp="1"/>
          </p:cNvSpPr>
          <p:nvPr>
            <p:ph idx="1"/>
          </p:nvPr>
        </p:nvSpPr>
        <p:spPr/>
        <p:txBody>
          <a:bodyPr/>
          <a:lstStyle/>
          <a:p>
            <a:r>
              <a:rPr lang="en-US" smtClean="0"/>
              <a:t>Inspiration/Motivation</a:t>
            </a:r>
            <a:endParaRPr lang="en-US" dirty="0"/>
          </a:p>
          <a:p>
            <a:r>
              <a:rPr lang="en-US" dirty="0"/>
              <a:t>Adding Grammatical </a:t>
            </a:r>
            <a:r>
              <a:rPr lang="en-US"/>
              <a:t>Sentences </a:t>
            </a:r>
            <a:endParaRPr lang="en-US" dirty="0"/>
          </a:p>
          <a:p>
            <a:r>
              <a:rPr lang="en-US" dirty="0"/>
              <a:t>Adding Word </a:t>
            </a:r>
            <a:r>
              <a:rPr lang="en-US"/>
              <a:t>Salad </a:t>
            </a:r>
            <a:endParaRPr lang="en-US" dirty="0"/>
          </a:p>
          <a:p>
            <a:r>
              <a:rPr lang="en-US" dirty="0"/>
              <a:t>Trying </a:t>
            </a:r>
            <a:r>
              <a:rPr lang="en-US"/>
              <a:t>to </a:t>
            </a:r>
            <a:r>
              <a:rPr lang="en-US" dirty="0"/>
              <a:t>build</a:t>
            </a:r>
            <a:r>
              <a:rPr lang="en-US"/>
              <a:t> better </a:t>
            </a:r>
            <a:r>
              <a:rPr lang="en-US" smtClean="0"/>
              <a:t>systems</a:t>
            </a:r>
            <a:endParaRPr lang="en-US" dirty="0"/>
          </a:p>
        </p:txBody>
      </p:sp>
      <p:sp>
        <p:nvSpPr>
          <p:cNvPr id="4" name="Slide Number Placeholder 3">
            <a:extLst>
              <a:ext uri="{FF2B5EF4-FFF2-40B4-BE49-F238E27FC236}">
                <a16:creationId xmlns:a16="http://schemas.microsoft.com/office/drawing/2014/main" xmlns="" id="{931ACD90-F0E0-408C-A31B-CC8D8F29F095}"/>
              </a:ext>
            </a:extLst>
          </p:cNvPr>
          <p:cNvSpPr>
            <a:spLocks noGrp="1"/>
          </p:cNvSpPr>
          <p:nvPr>
            <p:ph type="sldNum" sz="quarter" idx="12"/>
          </p:nvPr>
        </p:nvSpPr>
        <p:spPr/>
        <p:txBody>
          <a:bodyPr/>
          <a:lstStyle/>
          <a:p>
            <a:pPr>
              <a:defRPr/>
            </a:pPr>
            <a:fld id="{0490CB10-012C-5540-8C5A-ACE982847933}" type="slidenum">
              <a:rPr lang="en-US" smtClean="0"/>
              <a:pPr>
                <a:defRPr/>
              </a:pPr>
              <a:t>6</a:t>
            </a:fld>
            <a:endParaRPr lang="en-US"/>
          </a:p>
        </p:txBody>
      </p:sp>
    </p:spTree>
    <p:extLst>
      <p:ext uri="{BB962C8B-B14F-4D97-AF65-F5344CB8AC3E}">
        <p14:creationId xmlns:p14="http://schemas.microsoft.com/office/powerpoint/2010/main" val="3350684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04A66E6D-47DE-4A68-9C55-793FFEE19A19}"/>
              </a:ext>
            </a:extLst>
          </p:cNvPr>
          <p:cNvSpPr txBox="1"/>
          <p:nvPr/>
        </p:nvSpPr>
        <p:spPr>
          <a:xfrm>
            <a:off x="3872657" y="4820867"/>
            <a:ext cx="1929650" cy="461665"/>
          </a:xfrm>
          <a:prstGeom prst="rect">
            <a:avLst/>
          </a:prstGeom>
          <a:noFill/>
        </p:spPr>
        <p:txBody>
          <a:bodyPr wrap="square" rtlCol="0">
            <a:spAutoFit/>
          </a:bodyPr>
          <a:lstStyle/>
          <a:p>
            <a:pPr algn="r"/>
            <a:r>
              <a:rPr lang="en-US" dirty="0" smtClean="0">
                <a:solidFill>
                  <a:srgbClr val="C00000"/>
                </a:solidFill>
                <a:latin typeface="Century Gothic" panose="020B0502020202020204" pitchFamily="34" charset="0"/>
              </a:rPr>
              <a:t>Stockholm</a:t>
            </a:r>
            <a:endParaRPr lang="en-US" dirty="0">
              <a:solidFill>
                <a:srgbClr val="C00000"/>
              </a:solidFill>
              <a:latin typeface="Century Gothic" panose="020B0502020202020204" pitchFamily="34" charset="0"/>
            </a:endParaRPr>
          </a:p>
        </p:txBody>
      </p:sp>
      <p:sp>
        <p:nvSpPr>
          <p:cNvPr id="2" name="Title 1"/>
          <p:cNvSpPr>
            <a:spLocks noGrp="1"/>
          </p:cNvSpPr>
          <p:nvPr>
            <p:ph type="title"/>
          </p:nvPr>
        </p:nvSpPr>
        <p:spPr/>
        <p:txBody>
          <a:bodyPr/>
          <a:lstStyle/>
          <a:p>
            <a:r>
              <a:rPr lang="en-US" dirty="0"/>
              <a:t>Adversarial Training</a:t>
            </a:r>
          </a:p>
        </p:txBody>
      </p:sp>
      <p:sp>
        <p:nvSpPr>
          <p:cNvPr id="3" name="Content Placeholder 2"/>
          <p:cNvSpPr>
            <a:spLocks noGrp="1"/>
          </p:cNvSpPr>
          <p:nvPr>
            <p:ph idx="1"/>
          </p:nvPr>
        </p:nvSpPr>
        <p:spPr/>
        <p:txBody>
          <a:bodyPr/>
          <a:lstStyle/>
          <a:p>
            <a:r>
              <a:rPr lang="en-US" dirty="0" smtClean="0"/>
              <a:t>Has the model really learned the right thing?</a:t>
            </a:r>
            <a:endParaRPr lang="en-US" dirty="0"/>
          </a:p>
          <a:p>
            <a:r>
              <a:rPr lang="en-US" dirty="0"/>
              <a:t>Create </a:t>
            </a:r>
            <a:r>
              <a:rPr lang="en-US" dirty="0" err="1"/>
              <a:t>AddSentMod</a:t>
            </a:r>
            <a:r>
              <a:rPr lang="en-US" dirty="0"/>
              <a:t>, similar to </a:t>
            </a:r>
            <a:r>
              <a:rPr lang="en-US" dirty="0" err="1"/>
              <a:t>AddSent</a:t>
            </a:r>
            <a:endParaRPr lang="en-US" dirty="0"/>
          </a:p>
          <a:p>
            <a:pPr lvl="1"/>
            <a:r>
              <a:rPr lang="en-US" dirty="0"/>
              <a:t>Add sentences to beginning instead of end</a:t>
            </a:r>
          </a:p>
          <a:p>
            <a:pPr lvl="1"/>
            <a:r>
              <a:rPr lang="en-US" dirty="0"/>
              <a:t>Use different set of fake answers</a:t>
            </a:r>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60</a:t>
            </a:fld>
            <a:endParaRPr lang="en-US"/>
          </a:p>
        </p:txBody>
      </p:sp>
      <p:sp>
        <p:nvSpPr>
          <p:cNvPr id="5" name="TextBox 4">
            <a:extLst>
              <a:ext uri="{FF2B5EF4-FFF2-40B4-BE49-F238E27FC236}">
                <a16:creationId xmlns="" xmlns:a16="http://schemas.microsoft.com/office/drawing/2014/main" id="{DD63F6E5-2A9C-4616-ADE8-EB7F3186A5C4}"/>
              </a:ext>
            </a:extLst>
          </p:cNvPr>
          <p:cNvSpPr txBox="1"/>
          <p:nvPr/>
        </p:nvSpPr>
        <p:spPr>
          <a:xfrm>
            <a:off x="4131257" y="3614681"/>
            <a:ext cx="1412450" cy="461665"/>
          </a:xfrm>
          <a:prstGeom prst="rect">
            <a:avLst/>
          </a:prstGeom>
          <a:noFill/>
        </p:spPr>
        <p:txBody>
          <a:bodyPr wrap="square" rtlCol="0">
            <a:spAutoFit/>
          </a:bodyPr>
          <a:lstStyle/>
          <a:p>
            <a:pPr algn="r"/>
            <a:r>
              <a:rPr lang="en-US" dirty="0">
                <a:solidFill>
                  <a:srgbClr val="0070C0"/>
                </a:solidFill>
                <a:latin typeface="Century Gothic" panose="020B0502020202020204" pitchFamily="34" charset="0"/>
              </a:rPr>
              <a:t>Prague</a:t>
            </a:r>
          </a:p>
        </p:txBody>
      </p:sp>
      <p:cxnSp>
        <p:nvCxnSpPr>
          <p:cNvPr id="7" name="Straight Arrow Connector 6">
            <a:extLst>
              <a:ext uri="{FF2B5EF4-FFF2-40B4-BE49-F238E27FC236}">
                <a16:creationId xmlns="" xmlns:a16="http://schemas.microsoft.com/office/drawing/2014/main" id="{B2F6273B-EE88-49BB-AE1C-01A34DDAE639}"/>
              </a:ext>
            </a:extLst>
          </p:cNvPr>
          <p:cNvCxnSpPr>
            <a:cxnSpLocks/>
          </p:cNvCxnSpPr>
          <p:nvPr/>
        </p:nvCxnSpPr>
        <p:spPr bwMode="auto">
          <a:xfrm>
            <a:off x="4943610" y="4090077"/>
            <a:ext cx="0" cy="717059"/>
          </a:xfrm>
          <a:prstGeom prst="straightConnector1">
            <a:avLst/>
          </a:prstGeom>
          <a:ln w="57150">
            <a:headEnd type="none" w="med" len="med"/>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 xmlns:a16="http://schemas.microsoft.com/office/drawing/2014/main" id="{2DE443ED-1F09-4791-8238-CA9ECC7AF7BF}"/>
              </a:ext>
            </a:extLst>
          </p:cNvPr>
          <p:cNvSpPr txBox="1"/>
          <p:nvPr/>
        </p:nvSpPr>
        <p:spPr>
          <a:xfrm>
            <a:off x="2151017" y="4085056"/>
            <a:ext cx="2729820" cy="584775"/>
          </a:xfrm>
          <a:prstGeom prst="rect">
            <a:avLst/>
          </a:prstGeom>
          <a:noFill/>
        </p:spPr>
        <p:txBody>
          <a:bodyPr wrap="square" rtlCol="0">
            <a:spAutoFit/>
          </a:bodyPr>
          <a:lstStyle/>
          <a:p>
            <a:pPr algn="r"/>
            <a:r>
              <a:rPr lang="en-US" sz="1600" dirty="0"/>
              <a:t>Generate fake answer with</a:t>
            </a:r>
          </a:p>
          <a:p>
            <a:pPr algn="r"/>
            <a:r>
              <a:rPr lang="en-US" sz="1600" dirty="0"/>
              <a:t>same NER/POS tag</a:t>
            </a:r>
          </a:p>
        </p:txBody>
      </p:sp>
    </p:spTree>
    <p:extLst>
      <p:ext uri="{BB962C8B-B14F-4D97-AF65-F5344CB8AC3E}">
        <p14:creationId xmlns:p14="http://schemas.microsoft.com/office/powerpoint/2010/main" val="533442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Adversarial Training</a:t>
            </a:r>
          </a:p>
        </p:txBody>
      </p:sp>
      <p:sp>
        <p:nvSpPr>
          <p:cNvPr id="3" name="Content Placeholder 2"/>
          <p:cNvSpPr>
            <a:spLocks noGrp="1"/>
          </p:cNvSpPr>
          <p:nvPr>
            <p:ph idx="1"/>
          </p:nvPr>
        </p:nvSpPr>
        <p:spPr>
          <a:xfrm>
            <a:off x="467544" y="5085801"/>
            <a:ext cx="8280920" cy="1020877"/>
          </a:xfrm>
        </p:spPr>
        <p:txBody>
          <a:bodyPr/>
          <a:lstStyle/>
          <a:p>
            <a:r>
              <a:rPr lang="en-US" dirty="0"/>
              <a:t>Easy to </a:t>
            </a:r>
            <a:r>
              <a:rPr lang="en-US" dirty="0" err="1"/>
              <a:t>overfit</a:t>
            </a:r>
            <a:r>
              <a:rPr lang="en-US" dirty="0"/>
              <a:t> to a given adversary</a:t>
            </a:r>
          </a:p>
          <a:p>
            <a:pPr lvl="1"/>
            <a:r>
              <a:rPr lang="en-US" dirty="0"/>
              <a:t>Similar patterns observed with adversarial training in computer vision</a:t>
            </a:r>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61</a:t>
            </a:fld>
            <a:endParaRPr lang="en-US"/>
          </a:p>
        </p:txBody>
      </p:sp>
      <p:graphicFrame>
        <p:nvGraphicFramePr>
          <p:cNvPr id="7" name="Chart 6"/>
          <p:cNvGraphicFramePr/>
          <p:nvPr/>
        </p:nvGraphicFramePr>
        <p:xfrm>
          <a:off x="1236616" y="1518920"/>
          <a:ext cx="6688183" cy="35066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529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566471-F03A-4C5A-9EF5-23FE35770035}"/>
              </a:ext>
            </a:extLst>
          </p:cNvPr>
          <p:cNvSpPr>
            <a:spLocks noGrp="1"/>
          </p:cNvSpPr>
          <p:nvPr>
            <p:ph idx="1"/>
          </p:nvPr>
        </p:nvSpPr>
        <p:spPr>
          <a:xfrm>
            <a:off x="554629" y="1603626"/>
            <a:ext cx="8280920" cy="4710088"/>
          </a:xfrm>
        </p:spPr>
        <p:txBody>
          <a:bodyPr/>
          <a:lstStyle/>
          <a:p>
            <a:r>
              <a:rPr lang="en-US" dirty="0" smtClean="0"/>
              <a:t>Current models deficient</a:t>
            </a:r>
          </a:p>
          <a:p>
            <a:r>
              <a:rPr lang="en-US" dirty="0" smtClean="0"/>
              <a:t>Adversarial evaluation needed to identify and quantify these weaknesses</a:t>
            </a:r>
            <a:endParaRPr lang="en-US" dirty="0"/>
          </a:p>
          <a:p>
            <a:pPr marL="0" indent="0">
              <a:buNone/>
            </a:pPr>
            <a:endParaRPr lang="en-US" dirty="0" smtClean="0"/>
          </a:p>
          <a:p>
            <a:pPr marL="0" indent="0">
              <a:buNone/>
            </a:pPr>
            <a:endParaRPr lang="en-US" dirty="0"/>
          </a:p>
          <a:p>
            <a:pPr marL="0" indent="0">
              <a:buNone/>
            </a:pPr>
            <a:r>
              <a:rPr lang="en-US" dirty="0" smtClean="0"/>
              <a:t>All </a:t>
            </a:r>
            <a:r>
              <a:rPr lang="en-US" dirty="0"/>
              <a:t>code, data, and experiments available on</a:t>
            </a:r>
          </a:p>
          <a:p>
            <a:pPr marL="0" indent="0">
              <a:buNone/>
            </a:pPr>
            <a:endParaRPr lang="en-US" dirty="0"/>
          </a:p>
          <a:p>
            <a:pPr marL="0" indent="0">
              <a:buNone/>
            </a:pPr>
            <a:endParaRPr lang="en-US" dirty="0"/>
          </a:p>
          <a:p>
            <a:pPr marL="0" indent="0">
              <a:buNone/>
            </a:pPr>
            <a:r>
              <a:rPr lang="en-US" dirty="0" smtClean="0">
                <a:hlinkClick r:id="rId2"/>
              </a:rPr>
              <a:t>http</a:t>
            </a:r>
            <a:r>
              <a:rPr lang="en-US" dirty="0">
                <a:hlinkClick r:id="rId2"/>
              </a:rPr>
              <a:t>://</a:t>
            </a:r>
            <a:r>
              <a:rPr lang="en-US" dirty="0" smtClean="0">
                <a:hlinkClick r:id="rId2"/>
              </a:rPr>
              <a:t>tiny.cc/adversarial-squad-codalab</a:t>
            </a:r>
            <a:endParaRPr lang="en-US" dirty="0" smtClean="0"/>
          </a:p>
        </p:txBody>
      </p:sp>
      <p:pic>
        <p:nvPicPr>
          <p:cNvPr id="1026"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414" y="4162851"/>
            <a:ext cx="3627080" cy="13189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250434BC-E915-46F1-944C-122054452DC6}"/>
              </a:ext>
            </a:extLst>
          </p:cNvPr>
          <p:cNvSpPr>
            <a:spLocks noGrp="1"/>
          </p:cNvSpPr>
          <p:nvPr>
            <p:ph type="title"/>
          </p:nvPr>
        </p:nvSpPr>
        <p:spPr/>
        <p:txBody>
          <a:bodyPr/>
          <a:lstStyle/>
          <a:p>
            <a:r>
              <a:rPr lang="en-US" dirty="0" smtClean="0"/>
              <a:t>Conclusion</a:t>
            </a:r>
            <a:endParaRPr lang="en-US" dirty="0"/>
          </a:p>
        </p:txBody>
      </p:sp>
      <p:sp>
        <p:nvSpPr>
          <p:cNvPr id="4" name="Slide Number Placeholder 3">
            <a:extLst>
              <a:ext uri="{FF2B5EF4-FFF2-40B4-BE49-F238E27FC236}">
                <a16:creationId xmlns:a16="http://schemas.microsoft.com/office/drawing/2014/main" xmlns="" id="{58E375C3-7E7F-4BB7-8041-6260996F3E48}"/>
              </a:ext>
            </a:extLst>
          </p:cNvPr>
          <p:cNvSpPr>
            <a:spLocks noGrp="1"/>
          </p:cNvSpPr>
          <p:nvPr>
            <p:ph type="sldNum" sz="quarter" idx="12"/>
          </p:nvPr>
        </p:nvSpPr>
        <p:spPr/>
        <p:txBody>
          <a:bodyPr/>
          <a:lstStyle/>
          <a:p>
            <a:pPr>
              <a:defRPr/>
            </a:pPr>
            <a:fld id="{0490CB10-012C-5540-8C5A-ACE982847933}" type="slidenum">
              <a:rPr lang="en-US" smtClean="0"/>
              <a:pPr>
                <a:defRPr/>
              </a:pPr>
              <a:t>62</a:t>
            </a:fld>
            <a:endParaRPr lang="en-US"/>
          </a:p>
        </p:txBody>
      </p:sp>
    </p:spTree>
    <p:extLst>
      <p:ext uri="{BB962C8B-B14F-4D97-AF65-F5344CB8AC3E}">
        <p14:creationId xmlns:p14="http://schemas.microsoft.com/office/powerpoint/2010/main" val="137390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CA4C6A-73D8-410C-869D-C3206920CFFD}"/>
              </a:ext>
            </a:extLst>
          </p:cNvPr>
          <p:cNvSpPr>
            <a:spLocks noGrp="1"/>
          </p:cNvSpPr>
          <p:nvPr>
            <p:ph type="title"/>
          </p:nvPr>
        </p:nvSpPr>
        <p:spPr/>
        <p:txBody>
          <a:bodyPr/>
          <a:lstStyle/>
          <a:p>
            <a:r>
              <a:rPr lang="en-US" dirty="0"/>
              <a:t>How good are today’s systems?</a:t>
            </a:r>
          </a:p>
        </p:txBody>
      </p:sp>
      <p:sp>
        <p:nvSpPr>
          <p:cNvPr id="4" name="Slide Number Placeholder 3">
            <a:extLst>
              <a:ext uri="{FF2B5EF4-FFF2-40B4-BE49-F238E27FC236}">
                <a16:creationId xmlns="" xmlns:a16="http://schemas.microsoft.com/office/drawing/2014/main" id="{A619D060-59FC-4BEF-8400-D43F117C3A91}"/>
              </a:ext>
            </a:extLst>
          </p:cNvPr>
          <p:cNvSpPr>
            <a:spLocks noGrp="1"/>
          </p:cNvSpPr>
          <p:nvPr>
            <p:ph type="sldNum" sz="quarter" idx="12"/>
          </p:nvPr>
        </p:nvSpPr>
        <p:spPr/>
        <p:txBody>
          <a:bodyPr/>
          <a:lstStyle/>
          <a:p>
            <a:pPr>
              <a:defRPr/>
            </a:pPr>
            <a:fld id="{0490CB10-012C-5540-8C5A-ACE982847933}" type="slidenum">
              <a:rPr lang="en-US" smtClean="0"/>
              <a:pPr>
                <a:defRPr/>
              </a:pPr>
              <a:t>63</a:t>
            </a:fld>
            <a:endParaRPr lang="en-US"/>
          </a:p>
        </p:txBody>
      </p:sp>
      <p:graphicFrame>
        <p:nvGraphicFramePr>
          <p:cNvPr id="5" name="Table 2">
            <a:extLst>
              <a:ext uri="{FF2B5EF4-FFF2-40B4-BE49-F238E27FC236}">
                <a16:creationId xmlns:a16="http://schemas.microsoft.com/office/drawing/2014/main" xmlns="" id="{D08BCBA8-BCDE-43D2-8212-C71E7F1A6650}"/>
              </a:ext>
            </a:extLst>
          </p:cNvPr>
          <p:cNvGraphicFramePr>
            <a:graphicFrameLocks noGrp="1"/>
          </p:cNvGraphicFramePr>
          <p:nvPr>
            <p:extLst/>
          </p:nvPr>
        </p:nvGraphicFramePr>
        <p:xfrm>
          <a:off x="431540" y="1397000"/>
          <a:ext cx="8280920" cy="3703320"/>
        </p:xfrm>
        <a:graphic>
          <a:graphicData uri="http://schemas.openxmlformats.org/drawingml/2006/table">
            <a:tbl>
              <a:tblPr firstRow="1" bandRow="1">
                <a:tableStyleId>{6E25E649-3F16-4E02-A733-19D2CDBF48F0}</a:tableStyleId>
              </a:tblPr>
              <a:tblGrid>
                <a:gridCol w="6065603">
                  <a:extLst>
                    <a:ext uri="{9D8B030D-6E8A-4147-A177-3AD203B41FA5}">
                      <a16:colId xmlns:a16="http://schemas.microsoft.com/office/drawing/2014/main" xmlns="" val="1554955082"/>
                    </a:ext>
                  </a:extLst>
                </a:gridCol>
                <a:gridCol w="2215317">
                  <a:extLst>
                    <a:ext uri="{9D8B030D-6E8A-4147-A177-3AD203B41FA5}">
                      <a16:colId xmlns:a16="http://schemas.microsoft.com/office/drawing/2014/main" xmlns="" val="3515729150"/>
                    </a:ext>
                  </a:extLst>
                </a:gridCol>
              </a:tblGrid>
              <a:tr h="370840">
                <a:tc>
                  <a:txBody>
                    <a:bodyPr/>
                    <a:lstStyle/>
                    <a:p>
                      <a:pPr algn="ctr"/>
                      <a:r>
                        <a:rPr lang="en-US" dirty="0"/>
                        <a:t>System</a:t>
                      </a:r>
                    </a:p>
                  </a:txBody>
                  <a:tcPr/>
                </a:tc>
                <a:tc>
                  <a:txBody>
                    <a:bodyPr/>
                    <a:lstStyle/>
                    <a:p>
                      <a:pPr algn="ctr"/>
                      <a:r>
                        <a:rPr lang="en-US" dirty="0" err="1"/>
                        <a:t>SQuAD</a:t>
                      </a:r>
                      <a:r>
                        <a:rPr lang="en-US" dirty="0"/>
                        <a:t> F1 Score</a:t>
                      </a:r>
                    </a:p>
                  </a:txBody>
                  <a:tcPr/>
                </a:tc>
                <a:extLst>
                  <a:ext uri="{0D108BD9-81ED-4DB2-BD59-A6C34878D82A}">
                    <a16:rowId xmlns:a16="http://schemas.microsoft.com/office/drawing/2014/main" xmlns="" val="2554944545"/>
                  </a:ext>
                </a:extLst>
              </a:tr>
              <a:tr h="370840">
                <a:tc>
                  <a:txBody>
                    <a:bodyPr/>
                    <a:lstStyle/>
                    <a:p>
                      <a:r>
                        <a:rPr lang="en-US" dirty="0"/>
                        <a:t>Interactive </a:t>
                      </a:r>
                      <a:r>
                        <a:rPr lang="en-US" dirty="0" err="1"/>
                        <a:t>AoA</a:t>
                      </a:r>
                      <a:r>
                        <a:rPr lang="en-US" dirty="0"/>
                        <a:t> Reader, ensemble (HIT + </a:t>
                      </a:r>
                      <a:r>
                        <a:rPr lang="en-US" dirty="0" err="1"/>
                        <a:t>iFLYTEK</a:t>
                      </a:r>
                      <a:r>
                        <a:rPr lang="en-US" dirty="0"/>
                        <a:t>)</a:t>
                      </a:r>
                    </a:p>
                  </a:txBody>
                  <a:tcPr/>
                </a:tc>
                <a:tc>
                  <a:txBody>
                    <a:bodyPr/>
                    <a:lstStyle/>
                    <a:p>
                      <a:pPr algn="ctr"/>
                      <a:r>
                        <a:rPr lang="en-US" dirty="0"/>
                        <a:t>85.3</a:t>
                      </a:r>
                      <a:endParaRPr lang="en-US" b="1" dirty="0"/>
                    </a:p>
                  </a:txBody>
                  <a:tcPr/>
                </a:tc>
                <a:extLst>
                  <a:ext uri="{0D108BD9-81ED-4DB2-BD59-A6C34878D82A}">
                    <a16:rowId xmlns:a16="http://schemas.microsoft.com/office/drawing/2014/main" xmlns="" val="3576574275"/>
                  </a:ext>
                </a:extLst>
              </a:tr>
              <a:tr h="370840">
                <a:tc>
                  <a:txBody>
                    <a:bodyPr/>
                    <a:lstStyle/>
                    <a:p>
                      <a:r>
                        <a:rPr lang="en-US" dirty="0"/>
                        <a:t>r-net, ensemble (Microsoft Research Asia)</a:t>
                      </a:r>
                    </a:p>
                  </a:txBody>
                  <a:tcPr/>
                </a:tc>
                <a:tc>
                  <a:txBody>
                    <a:bodyPr/>
                    <a:lstStyle/>
                    <a:p>
                      <a:pPr algn="ctr"/>
                      <a:r>
                        <a:rPr lang="en-US" dirty="0"/>
                        <a:t>84.7</a:t>
                      </a:r>
                    </a:p>
                  </a:txBody>
                  <a:tcPr/>
                </a:tc>
                <a:extLst>
                  <a:ext uri="{0D108BD9-81ED-4DB2-BD59-A6C34878D82A}">
                    <a16:rowId xmlns:a16="http://schemas.microsoft.com/office/drawing/2014/main" xmlns="" val="1265064733"/>
                  </a:ext>
                </a:extLst>
              </a:tr>
              <a:tr h="370840">
                <a:tc>
                  <a:txBody>
                    <a:bodyPr/>
                    <a:lstStyle/>
                    <a:p>
                      <a:r>
                        <a:rPr lang="en-US" dirty="0"/>
                        <a:t>r-net, single (</a:t>
                      </a:r>
                      <a:r>
                        <a:rPr lang="en-US" dirty="0" err="1"/>
                        <a:t>Micorosft</a:t>
                      </a:r>
                      <a:r>
                        <a:rPr lang="en-US" dirty="0"/>
                        <a:t> Research Asia)</a:t>
                      </a:r>
                    </a:p>
                  </a:txBody>
                  <a:tcPr/>
                </a:tc>
                <a:tc>
                  <a:txBody>
                    <a:bodyPr/>
                    <a:lstStyle/>
                    <a:p>
                      <a:pPr algn="ctr"/>
                      <a:r>
                        <a:rPr lang="en-US" dirty="0"/>
                        <a:t>83.5</a:t>
                      </a:r>
                    </a:p>
                  </a:txBody>
                  <a:tcPr/>
                </a:tc>
                <a:extLst>
                  <a:ext uri="{0D108BD9-81ED-4DB2-BD59-A6C34878D82A}">
                    <a16:rowId xmlns:a16="http://schemas.microsoft.com/office/drawing/2014/main" xmlns="" val="1075920405"/>
                  </a:ext>
                </a:extLst>
              </a:tr>
              <a:tr h="370840">
                <a:tc>
                  <a:txBody>
                    <a:bodyPr/>
                    <a:lstStyle/>
                    <a:p>
                      <a:r>
                        <a:rPr lang="en-US" dirty="0" err="1"/>
                        <a:t>smarnet</a:t>
                      </a:r>
                      <a:r>
                        <a:rPr lang="en-US" dirty="0"/>
                        <a:t>, ensemble (Eigen Technology &amp; Zhejiang Univ.)</a:t>
                      </a:r>
                    </a:p>
                  </a:txBody>
                  <a:tcPr/>
                </a:tc>
                <a:tc>
                  <a:txBody>
                    <a:bodyPr/>
                    <a:lstStyle/>
                    <a:p>
                      <a:pPr algn="ctr"/>
                      <a:r>
                        <a:rPr lang="en-US" dirty="0"/>
                        <a:t>83.5</a:t>
                      </a:r>
                    </a:p>
                  </a:txBody>
                  <a:tcPr/>
                </a:tc>
                <a:extLst>
                  <a:ext uri="{0D108BD9-81ED-4DB2-BD59-A6C34878D82A}">
                    <a16:rowId xmlns:a16="http://schemas.microsoft.com/office/drawing/2014/main" xmlns="" val="2406719977"/>
                  </a:ext>
                </a:extLst>
              </a:tr>
              <a:tr h="370840">
                <a:tc>
                  <a:txBody>
                    <a:bodyPr/>
                    <a:lstStyle/>
                    <a:p>
                      <a:r>
                        <a:rPr lang="en-US" dirty="0"/>
                        <a:t>DCN+, single (Salesforce Research)</a:t>
                      </a:r>
                    </a:p>
                  </a:txBody>
                  <a:tcPr/>
                </a:tc>
                <a:tc>
                  <a:txBody>
                    <a:bodyPr/>
                    <a:lstStyle/>
                    <a:p>
                      <a:pPr algn="ctr"/>
                      <a:r>
                        <a:rPr lang="en-US" dirty="0"/>
                        <a:t>82.8</a:t>
                      </a:r>
                    </a:p>
                  </a:txBody>
                  <a:tcPr/>
                </a:tc>
                <a:extLst>
                  <a:ext uri="{0D108BD9-81ED-4DB2-BD59-A6C34878D82A}">
                    <a16:rowId xmlns:a16="http://schemas.microsoft.com/office/drawing/2014/main" xmlns="" val="927987788"/>
                  </a:ext>
                </a:extLst>
              </a:tr>
              <a:tr h="370840">
                <a:tc>
                  <a:txBody>
                    <a:bodyPr/>
                    <a:lstStyle/>
                    <a:p>
                      <a:r>
                        <a:rPr lang="en-US" dirty="0"/>
                        <a:t>MEMEN, ensemble (Eigen Technology &amp; Zhejiang Univ.)</a:t>
                      </a:r>
                    </a:p>
                  </a:txBody>
                  <a:tcPr/>
                </a:tc>
                <a:tc>
                  <a:txBody>
                    <a:bodyPr/>
                    <a:lstStyle/>
                    <a:p>
                      <a:pPr algn="ctr"/>
                      <a:r>
                        <a:rPr lang="en-US" dirty="0"/>
                        <a:t>82.7</a:t>
                      </a:r>
                    </a:p>
                  </a:txBody>
                  <a:tcPr/>
                </a:tc>
                <a:extLst>
                  <a:ext uri="{0D108BD9-81ED-4DB2-BD59-A6C34878D82A}">
                    <a16:rowId xmlns:a16="http://schemas.microsoft.com/office/drawing/2014/main" xmlns="" val="2953500860"/>
                  </a:ext>
                </a:extLst>
              </a:tr>
              <a:tr h="370840">
                <a:tc>
                  <a:txBody>
                    <a:bodyPr/>
                    <a:lstStyle/>
                    <a:p>
                      <a:r>
                        <a:rPr lang="en-US" dirty="0" err="1"/>
                        <a:t>ReasoNet</a:t>
                      </a:r>
                      <a:r>
                        <a:rPr lang="en-US" dirty="0"/>
                        <a:t>, ensemble (Microsoft Research Redmond)</a:t>
                      </a:r>
                    </a:p>
                  </a:txBody>
                  <a:tcPr/>
                </a:tc>
                <a:tc>
                  <a:txBody>
                    <a:bodyPr/>
                    <a:lstStyle/>
                    <a:p>
                      <a:pPr algn="ctr"/>
                      <a:r>
                        <a:rPr lang="en-US" dirty="0"/>
                        <a:t>82.6</a:t>
                      </a:r>
                    </a:p>
                  </a:txBody>
                  <a:tcPr/>
                </a:tc>
                <a:extLst>
                  <a:ext uri="{0D108BD9-81ED-4DB2-BD59-A6C34878D82A}">
                    <a16:rowId xmlns:a16="http://schemas.microsoft.com/office/drawing/2014/main" xmlns="" val="556113735"/>
                  </a:ext>
                </a:extLst>
              </a:tr>
              <a:tr h="370840">
                <a:tc>
                  <a:txBody>
                    <a:bodyPr/>
                    <a:lstStyle/>
                    <a:p>
                      <a:r>
                        <a:rPr lang="en-US" dirty="0"/>
                        <a:t>Mnemonic Reader, ensemble (NUDT &amp; Fudan Univ.)</a:t>
                      </a:r>
                    </a:p>
                  </a:txBody>
                  <a:tcPr>
                    <a:lnB w="28575" cap="flat" cmpd="sng" algn="ctr">
                      <a:solidFill>
                        <a:schemeClr val="tx1"/>
                      </a:solidFill>
                      <a:prstDash val="solid"/>
                      <a:round/>
                      <a:headEnd type="none" w="med" len="med"/>
                      <a:tailEnd type="none" w="med" len="med"/>
                    </a:lnB>
                  </a:tcPr>
                </a:tc>
                <a:tc>
                  <a:txBody>
                    <a:bodyPr/>
                    <a:lstStyle/>
                    <a:p>
                      <a:pPr algn="ctr"/>
                      <a:r>
                        <a:rPr lang="en-US" dirty="0"/>
                        <a:t>82.4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14994177"/>
                  </a:ext>
                </a:extLst>
              </a:tr>
              <a:tr h="223939">
                <a:tc>
                  <a:txBody>
                    <a:bodyPr/>
                    <a:lstStyle/>
                    <a:p>
                      <a:r>
                        <a:rPr lang="en-US" dirty="0"/>
                        <a:t>Human Performance</a:t>
                      </a:r>
                    </a:p>
                  </a:txBody>
                  <a:tcPr>
                    <a:lnT w="28575" cap="flat" cmpd="sng" algn="ctr">
                      <a:solidFill>
                        <a:schemeClr val="tx1"/>
                      </a:solidFill>
                      <a:prstDash val="solid"/>
                      <a:round/>
                      <a:headEnd type="none" w="med" len="med"/>
                      <a:tailEnd type="none" w="med" len="med"/>
                    </a:lnT>
                  </a:tcPr>
                </a:tc>
                <a:tc>
                  <a:txBody>
                    <a:bodyPr/>
                    <a:lstStyle/>
                    <a:p>
                      <a:pPr algn="ctr"/>
                      <a:r>
                        <a:rPr lang="en-US" dirty="0"/>
                        <a:t>91.2</a:t>
                      </a:r>
                      <a:endParaRPr lang="en-US" b="1" dirty="0"/>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87872576"/>
                  </a:ext>
                </a:extLst>
              </a:tr>
            </a:tbl>
          </a:graphicData>
        </a:graphic>
      </p:graphicFrame>
      <p:sp>
        <p:nvSpPr>
          <p:cNvPr id="8" name="TextBox 7">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err="1">
                <a:latin typeface="Century Gothic" panose="020B0502020202020204" pitchFamily="34" charset="0"/>
              </a:rPr>
              <a:t>SQuAD</a:t>
            </a:r>
            <a:r>
              <a:rPr lang="en-US" sz="1600" dirty="0">
                <a:latin typeface="Century Gothic" panose="020B0502020202020204" pitchFamily="34" charset="0"/>
              </a:rPr>
              <a:t> leaderboard, </a:t>
            </a:r>
            <a:r>
              <a:rPr lang="en-US" sz="1600" dirty="0">
                <a:latin typeface="Century Gothic" panose="020B0502020202020204" pitchFamily="34" charset="0"/>
                <a:hlinkClick r:id="rId2"/>
              </a:rPr>
              <a:t>https://rajpurkar.github.io/SQuAD-explorer/</a:t>
            </a:r>
            <a:r>
              <a:rPr lang="en-US" sz="1600" dirty="0">
                <a:latin typeface="Century Gothic" panose="020B0502020202020204" pitchFamily="34" charset="0"/>
              </a:rPr>
              <a:t> </a:t>
            </a:r>
          </a:p>
        </p:txBody>
      </p:sp>
    </p:spTree>
    <p:extLst>
      <p:ext uri="{BB962C8B-B14F-4D97-AF65-F5344CB8AC3E}">
        <p14:creationId xmlns:p14="http://schemas.microsoft.com/office/powerpoint/2010/main" val="9549067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27408A-8C1D-4D7A-B7C4-BF8FD88EB624}"/>
              </a:ext>
            </a:extLst>
          </p:cNvPr>
          <p:cNvSpPr>
            <a:spLocks noGrp="1"/>
          </p:cNvSpPr>
          <p:nvPr>
            <p:ph type="title"/>
          </p:nvPr>
        </p:nvSpPr>
        <p:spPr/>
        <p:txBody>
          <a:bodyPr/>
          <a:lstStyle/>
          <a:p>
            <a:r>
              <a:rPr lang="en-US" dirty="0"/>
              <a:t>Errors</a:t>
            </a:r>
            <a:r>
              <a:rPr lang="en-US"/>
              <a:t> due to distracting </a:t>
            </a:r>
            <a:r>
              <a:rPr lang="en-US" smtClean="0"/>
              <a:t>text</a:t>
            </a:r>
            <a:endParaRPr lang="en-US" dirty="0"/>
          </a:p>
        </p:txBody>
      </p:sp>
      <p:sp>
        <p:nvSpPr>
          <p:cNvPr id="4" name="Slide Number Placeholder 3">
            <a:extLst>
              <a:ext uri="{FF2B5EF4-FFF2-40B4-BE49-F238E27FC236}">
                <a16:creationId xmlns:a16="http://schemas.microsoft.com/office/drawing/2014/main" xmlns="" id="{CD32CCA1-6D2F-4C24-8F2D-2A5BEF67DF91}"/>
              </a:ext>
            </a:extLst>
          </p:cNvPr>
          <p:cNvSpPr>
            <a:spLocks noGrp="1"/>
          </p:cNvSpPr>
          <p:nvPr>
            <p:ph type="sldNum" sz="quarter" idx="12"/>
          </p:nvPr>
        </p:nvSpPr>
        <p:spPr/>
        <p:txBody>
          <a:bodyPr/>
          <a:lstStyle/>
          <a:p>
            <a:pPr>
              <a:defRPr/>
            </a:pPr>
            <a:fld id="{0490CB10-012C-5540-8C5A-ACE982847933}" type="slidenum">
              <a:rPr lang="en-US" smtClean="0"/>
              <a:pPr>
                <a:defRPr/>
              </a:pPr>
              <a:t>64</a:t>
            </a:fld>
            <a:endParaRPr lang="en-US"/>
          </a:p>
        </p:txBody>
      </p:sp>
      <p:graphicFrame>
        <p:nvGraphicFramePr>
          <p:cNvPr id="7" name="Chart 4"/>
          <p:cNvGraphicFramePr/>
          <p:nvPr>
            <p:extLst/>
          </p:nvPr>
        </p:nvGraphicFramePr>
        <p:xfrm>
          <a:off x="461554" y="1562463"/>
          <a:ext cx="828691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72795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Adversary Generalization</a:t>
            </a:r>
          </a:p>
        </p:txBody>
      </p:sp>
      <p:sp>
        <p:nvSpPr>
          <p:cNvPr id="3" name="Content Placeholder 2"/>
          <p:cNvSpPr>
            <a:spLocks noGrp="1"/>
          </p:cNvSpPr>
          <p:nvPr>
            <p:ph idx="1"/>
          </p:nvPr>
        </p:nvSpPr>
        <p:spPr/>
        <p:txBody>
          <a:bodyPr/>
          <a:lstStyle/>
          <a:p>
            <a:r>
              <a:rPr lang="en-US" dirty="0"/>
              <a:t>Do adversarial examples generated to fool one system also fool other systems?</a:t>
            </a:r>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65</a:t>
            </a:fld>
            <a:endParaRPr lang="en-US"/>
          </a:p>
        </p:txBody>
      </p:sp>
    </p:spTree>
    <p:extLst>
      <p:ext uri="{BB962C8B-B14F-4D97-AF65-F5344CB8AC3E}">
        <p14:creationId xmlns:p14="http://schemas.microsoft.com/office/powerpoint/2010/main" val="32196718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AddSent</a:t>
            </a:r>
            <a:r>
              <a:rPr lang="en-US" dirty="0"/>
              <a:t> Generalization</a:t>
            </a:r>
          </a:p>
        </p:txBody>
      </p:sp>
      <p:graphicFrame>
        <p:nvGraphicFramePr>
          <p:cNvPr id="7" name="Content Placeholder 6"/>
          <p:cNvGraphicFramePr>
            <a:graphicFrameLocks noGrp="1"/>
          </p:cNvGraphicFramePr>
          <p:nvPr>
            <p:ph idx="1"/>
            <p:extLst/>
          </p:nvPr>
        </p:nvGraphicFramePr>
        <p:xfrm>
          <a:off x="294141" y="1463228"/>
          <a:ext cx="8579893" cy="47529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66</a:t>
            </a:fld>
            <a:endParaRPr lang="en-US" dirty="0"/>
          </a:p>
        </p:txBody>
      </p:sp>
      <p:sp>
        <p:nvSpPr>
          <p:cNvPr id="8" name="TextBox 7"/>
          <p:cNvSpPr txBox="1"/>
          <p:nvPr/>
        </p:nvSpPr>
        <p:spPr>
          <a:xfrm>
            <a:off x="5172891" y="5814363"/>
            <a:ext cx="3971109" cy="338554"/>
          </a:xfrm>
          <a:prstGeom prst="rect">
            <a:avLst/>
          </a:prstGeom>
          <a:noFill/>
        </p:spPr>
        <p:txBody>
          <a:bodyPr wrap="square" rtlCol="0">
            <a:spAutoFit/>
          </a:bodyPr>
          <a:lstStyle/>
          <a:p>
            <a:pPr algn="ctr"/>
            <a:r>
              <a:rPr lang="en-US" sz="1600" b="1" dirty="0"/>
              <a:t>Border</a:t>
            </a:r>
            <a:r>
              <a:rPr lang="en-US" sz="1600" dirty="0"/>
              <a:t>: data targeting current model</a:t>
            </a:r>
          </a:p>
        </p:txBody>
      </p:sp>
    </p:spTree>
    <p:extLst>
      <p:ext uri="{BB962C8B-B14F-4D97-AF65-F5344CB8AC3E}">
        <p14:creationId xmlns:p14="http://schemas.microsoft.com/office/powerpoint/2010/main" val="32378249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AddAny</a:t>
            </a:r>
            <a:r>
              <a:rPr lang="en-US" dirty="0"/>
              <a:t> Generalization</a:t>
            </a:r>
          </a:p>
        </p:txBody>
      </p:sp>
      <p:graphicFrame>
        <p:nvGraphicFramePr>
          <p:cNvPr id="7" name="Content Placeholder 6"/>
          <p:cNvGraphicFramePr>
            <a:graphicFrameLocks noGrp="1"/>
          </p:cNvGraphicFramePr>
          <p:nvPr>
            <p:ph idx="1"/>
            <p:extLst/>
          </p:nvPr>
        </p:nvGraphicFramePr>
        <p:xfrm>
          <a:off x="294141" y="1463228"/>
          <a:ext cx="8579893" cy="47529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67</a:t>
            </a:fld>
            <a:endParaRPr lang="en-US" dirty="0"/>
          </a:p>
        </p:txBody>
      </p:sp>
      <p:sp>
        <p:nvSpPr>
          <p:cNvPr id="8" name="TextBox 7"/>
          <p:cNvSpPr txBox="1"/>
          <p:nvPr/>
        </p:nvSpPr>
        <p:spPr>
          <a:xfrm>
            <a:off x="2598532" y="5877649"/>
            <a:ext cx="3971109" cy="338554"/>
          </a:xfrm>
          <a:prstGeom prst="rect">
            <a:avLst/>
          </a:prstGeom>
          <a:noFill/>
        </p:spPr>
        <p:txBody>
          <a:bodyPr wrap="square" rtlCol="0">
            <a:spAutoFit/>
          </a:bodyPr>
          <a:lstStyle/>
          <a:p>
            <a:pPr algn="ctr"/>
            <a:r>
              <a:rPr lang="en-US" sz="1600" b="1" dirty="0"/>
              <a:t>Border</a:t>
            </a:r>
            <a:r>
              <a:rPr lang="en-US" sz="1600" dirty="0"/>
              <a:t>: data targeting current model</a:t>
            </a:r>
          </a:p>
        </p:txBody>
      </p:sp>
    </p:spTree>
    <p:extLst>
      <p:ext uri="{BB962C8B-B14F-4D97-AF65-F5344CB8AC3E}">
        <p14:creationId xmlns:p14="http://schemas.microsoft.com/office/powerpoint/2010/main" val="41647962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E</a:t>
            </a:r>
            <a:r>
              <a:rPr lang="en-US" dirty="0" smtClean="0"/>
              <a:t>valuation metrics are important!</a:t>
            </a:r>
          </a:p>
          <a:p>
            <a:r>
              <a:rPr lang="en-US" dirty="0" smtClean="0"/>
              <a:t>Existing models are deficient in many ways</a:t>
            </a:r>
          </a:p>
          <a:p>
            <a:r>
              <a:rPr lang="en-US" dirty="0" smtClean="0"/>
              <a:t>Some errors can be explained; others are more unintuitive</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68</a:t>
            </a:fld>
            <a:endParaRPr lang="en-US"/>
          </a:p>
        </p:txBody>
      </p:sp>
    </p:spTree>
    <p:extLst>
      <p:ext uri="{BB962C8B-B14F-4D97-AF65-F5344CB8AC3E}">
        <p14:creationId xmlns:p14="http://schemas.microsoft.com/office/powerpoint/2010/main" val="40907137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a:t>Iteratively collect data that’s hard for the model as it trains</a:t>
            </a:r>
          </a:p>
          <a:p>
            <a:r>
              <a:rPr lang="en-US" dirty="0"/>
              <a:t>Adversary must be </a:t>
            </a:r>
            <a:r>
              <a:rPr lang="en-US" dirty="0" smtClean="0"/>
              <a:t>general enough so that overfitting not an issue</a:t>
            </a:r>
            <a:endParaRPr lang="en-US" dirty="0"/>
          </a:p>
        </p:txBody>
      </p:sp>
      <p:sp>
        <p:nvSpPr>
          <p:cNvPr id="4" name="Slide Number Placeholder 3"/>
          <p:cNvSpPr>
            <a:spLocks noGrp="1"/>
          </p:cNvSpPr>
          <p:nvPr>
            <p:ph type="sldNum" sz="quarter" idx="12"/>
          </p:nvPr>
        </p:nvSpPr>
        <p:spPr/>
        <p:txBody>
          <a:bodyPr/>
          <a:lstStyle/>
          <a:p>
            <a:pPr>
              <a:defRPr/>
            </a:pPr>
            <a:fld id="{0490CB10-012C-5540-8C5A-ACE982847933}" type="slidenum">
              <a:rPr lang="en-US" smtClean="0"/>
              <a:pPr>
                <a:defRPr/>
              </a:pPr>
              <a:t>69</a:t>
            </a:fld>
            <a:endParaRPr lang="en-US"/>
          </a:p>
        </p:txBody>
      </p:sp>
    </p:spTree>
    <p:extLst>
      <p:ext uri="{BB962C8B-B14F-4D97-AF65-F5344CB8AC3E}">
        <p14:creationId xmlns:p14="http://schemas.microsoft.com/office/powerpoint/2010/main" val="2267682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C6A9C-A0E9-4708-9B83-95D9DF08709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43D3B26A-5EC2-4251-A3F6-ACC1838327A3}"/>
              </a:ext>
            </a:extLst>
          </p:cNvPr>
          <p:cNvSpPr>
            <a:spLocks noGrp="1"/>
          </p:cNvSpPr>
          <p:nvPr>
            <p:ph idx="1"/>
          </p:nvPr>
        </p:nvSpPr>
        <p:spPr/>
        <p:txBody>
          <a:bodyPr/>
          <a:lstStyle/>
          <a:p>
            <a:r>
              <a:rPr lang="en-US" dirty="0"/>
              <a:t>Inspiration/Motivation</a:t>
            </a:r>
          </a:p>
          <a:p>
            <a:r>
              <a:rPr lang="en-US" dirty="0">
                <a:solidFill>
                  <a:schemeClr val="bg1">
                    <a:lumMod val="75000"/>
                  </a:schemeClr>
                </a:solidFill>
              </a:rPr>
              <a:t>Adding Grammatical Sentences</a:t>
            </a:r>
          </a:p>
          <a:p>
            <a:r>
              <a:rPr lang="en-US" dirty="0">
                <a:solidFill>
                  <a:schemeClr val="bg1">
                    <a:lumMod val="75000"/>
                  </a:schemeClr>
                </a:solidFill>
              </a:rPr>
              <a:t>Adding Word Salad</a:t>
            </a:r>
          </a:p>
          <a:p>
            <a:r>
              <a:rPr lang="en-US" dirty="0">
                <a:solidFill>
                  <a:schemeClr val="bg1">
                    <a:lumMod val="75000"/>
                  </a:schemeClr>
                </a:solidFill>
              </a:rPr>
              <a:t>Trying to build better systems</a:t>
            </a:r>
          </a:p>
        </p:txBody>
      </p:sp>
      <p:sp>
        <p:nvSpPr>
          <p:cNvPr id="4" name="Slide Number Placeholder 3">
            <a:extLst>
              <a:ext uri="{FF2B5EF4-FFF2-40B4-BE49-F238E27FC236}">
                <a16:creationId xmlns="" xmlns:a16="http://schemas.microsoft.com/office/drawing/2014/main" id="{931ACD90-F0E0-408C-A31B-CC8D8F29F095}"/>
              </a:ext>
            </a:extLst>
          </p:cNvPr>
          <p:cNvSpPr>
            <a:spLocks noGrp="1"/>
          </p:cNvSpPr>
          <p:nvPr>
            <p:ph type="sldNum" sz="quarter" idx="12"/>
          </p:nvPr>
        </p:nvSpPr>
        <p:spPr/>
        <p:txBody>
          <a:bodyPr/>
          <a:lstStyle/>
          <a:p>
            <a:pPr>
              <a:defRPr/>
            </a:pPr>
            <a:fld id="{0490CB10-012C-5540-8C5A-ACE982847933}" type="slidenum">
              <a:rPr lang="en-US" smtClean="0"/>
              <a:pPr>
                <a:defRPr/>
              </a:pPr>
              <a:t>7</a:t>
            </a:fld>
            <a:endParaRPr lang="en-US"/>
          </a:p>
        </p:txBody>
      </p:sp>
    </p:spTree>
    <p:extLst>
      <p:ext uri="{BB962C8B-B14F-4D97-AF65-F5344CB8AC3E}">
        <p14:creationId xmlns:p14="http://schemas.microsoft.com/office/powerpoint/2010/main" val="11260869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460" y="1889914"/>
            <a:ext cx="3627080" cy="13189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250434BC-E915-46F1-944C-122054452DC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xmlns="" id="{16566471-F03A-4C5A-9EF5-23FE35770035}"/>
              </a:ext>
            </a:extLst>
          </p:cNvPr>
          <p:cNvSpPr>
            <a:spLocks noGrp="1"/>
          </p:cNvSpPr>
          <p:nvPr>
            <p:ph idx="1"/>
          </p:nvPr>
        </p:nvSpPr>
        <p:spPr>
          <a:xfrm>
            <a:off x="554629" y="1603626"/>
            <a:ext cx="8280920" cy="2534204"/>
          </a:xfrm>
        </p:spPr>
        <p:txBody>
          <a:bodyPr/>
          <a:lstStyle/>
          <a:p>
            <a:pPr marL="0" indent="0">
              <a:buNone/>
            </a:pPr>
            <a:r>
              <a:rPr lang="en-US" dirty="0"/>
              <a:t>All code, data, and experiments available on</a:t>
            </a:r>
          </a:p>
          <a:p>
            <a:pPr marL="0" indent="0">
              <a:buNone/>
            </a:pPr>
            <a:endParaRPr lang="en-US" dirty="0"/>
          </a:p>
          <a:p>
            <a:pPr marL="0" indent="0">
              <a:buNone/>
            </a:pPr>
            <a:endParaRPr lang="en-US" dirty="0"/>
          </a:p>
          <a:p>
            <a:pPr marL="0" indent="0">
              <a:buNone/>
            </a:pPr>
            <a:r>
              <a:rPr lang="en-US" dirty="0" smtClean="0">
                <a:hlinkClick r:id="rId3"/>
              </a:rPr>
              <a:t>http</a:t>
            </a:r>
            <a:r>
              <a:rPr lang="en-US" dirty="0">
                <a:hlinkClick r:id="rId3"/>
              </a:rPr>
              <a:t>://</a:t>
            </a:r>
            <a:r>
              <a:rPr lang="en-US" dirty="0" smtClean="0">
                <a:hlinkClick r:id="rId3"/>
              </a:rPr>
              <a:t>tiny.cc/adversarial-squad-codalab</a:t>
            </a:r>
            <a:endParaRPr lang="en-US" dirty="0" smtClean="0"/>
          </a:p>
          <a:p>
            <a:pPr marL="0" indent="0">
              <a:buNone/>
            </a:pPr>
            <a:endParaRPr lang="en-US" dirty="0"/>
          </a:p>
          <a:p>
            <a:pPr marL="0" indent="0">
              <a:buNone/>
            </a:pPr>
            <a:r>
              <a:rPr lang="en-US" dirty="0" smtClean="0"/>
              <a:t>Thanks to our funding sources!</a:t>
            </a:r>
            <a:endParaRPr lang="en-US" dirty="0"/>
          </a:p>
        </p:txBody>
      </p:sp>
      <p:sp>
        <p:nvSpPr>
          <p:cNvPr id="4" name="Slide Number Placeholder 3">
            <a:extLst>
              <a:ext uri="{FF2B5EF4-FFF2-40B4-BE49-F238E27FC236}">
                <a16:creationId xmlns:a16="http://schemas.microsoft.com/office/drawing/2014/main" xmlns="" id="{58E375C3-7E7F-4BB7-8041-6260996F3E48}"/>
              </a:ext>
            </a:extLst>
          </p:cNvPr>
          <p:cNvSpPr>
            <a:spLocks noGrp="1"/>
          </p:cNvSpPr>
          <p:nvPr>
            <p:ph type="sldNum" sz="quarter" idx="12"/>
          </p:nvPr>
        </p:nvSpPr>
        <p:spPr/>
        <p:txBody>
          <a:bodyPr/>
          <a:lstStyle/>
          <a:p>
            <a:pPr>
              <a:defRPr/>
            </a:pPr>
            <a:fld id="{0490CB10-012C-5540-8C5A-ACE982847933}" type="slidenum">
              <a:rPr lang="en-US" smtClean="0"/>
              <a:pPr>
                <a:defRPr/>
              </a:pPr>
              <a:t>70</a:t>
            </a:fld>
            <a:endParaRPr lang="en-US"/>
          </a:p>
        </p:txBody>
      </p:sp>
      <p:pic>
        <p:nvPicPr>
          <p:cNvPr id="5" name="Picture 2" descr="Image result for microsof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748" y="4785780"/>
            <a:ext cx="2931138" cy="10815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acebook research fair logo"/>
          <p:cNvPicPr>
            <a:picLocks noChangeAspect="1" noChangeArrowheads="1"/>
          </p:cNvPicPr>
          <p:nvPr/>
        </p:nvPicPr>
        <p:blipFill rotWithShape="1">
          <a:blip r:embed="rId5">
            <a:extLst>
              <a:ext uri="{28A0092B-C50C-407E-A947-70E740481C1C}">
                <a14:useLocalDpi xmlns:a14="http://schemas.microsoft.com/office/drawing/2010/main" val="0"/>
              </a:ext>
            </a:extLst>
          </a:blip>
          <a:srcRect l="28048" t="43201" r="25399" b="40981"/>
          <a:stretch/>
        </p:blipFill>
        <p:spPr bwMode="auto">
          <a:xfrm>
            <a:off x="2619123" y="5115218"/>
            <a:ext cx="3328831" cy="593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sf grfp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59" y="4490208"/>
            <a:ext cx="1843870" cy="184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05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74531-160F-4D5E-B9BB-2DF4761D0F59}"/>
              </a:ext>
            </a:extLst>
          </p:cNvPr>
          <p:cNvSpPr>
            <a:spLocks noGrp="1"/>
          </p:cNvSpPr>
          <p:nvPr>
            <p:ph type="title"/>
          </p:nvPr>
        </p:nvSpPr>
        <p:spPr/>
        <p:txBody>
          <a:bodyPr/>
          <a:lstStyle/>
          <a:p>
            <a:r>
              <a:rPr lang="en-US" dirty="0"/>
              <a:t>Some Inspiration</a:t>
            </a:r>
          </a:p>
        </p:txBody>
      </p:sp>
      <p:sp>
        <p:nvSpPr>
          <p:cNvPr id="4" name="Slide Number Placeholder 3">
            <a:extLst>
              <a:ext uri="{FF2B5EF4-FFF2-40B4-BE49-F238E27FC236}">
                <a16:creationId xmlns:a16="http://schemas.microsoft.com/office/drawing/2014/main" xmlns="" id="{0BBAB973-3D0D-45E8-A6EC-373C027386BA}"/>
              </a:ext>
            </a:extLst>
          </p:cNvPr>
          <p:cNvSpPr>
            <a:spLocks noGrp="1"/>
          </p:cNvSpPr>
          <p:nvPr>
            <p:ph type="sldNum" sz="quarter" idx="12"/>
          </p:nvPr>
        </p:nvSpPr>
        <p:spPr/>
        <p:txBody>
          <a:bodyPr/>
          <a:lstStyle/>
          <a:p>
            <a:pPr>
              <a:defRPr/>
            </a:pPr>
            <a:fld id="{0490CB10-012C-5540-8C5A-ACE982847933}" type="slidenum">
              <a:rPr lang="en-US" smtClean="0"/>
              <a:pPr>
                <a:defRPr/>
              </a:pPr>
              <a:t>8</a:t>
            </a:fld>
            <a:endParaRPr lang="en-US"/>
          </a:p>
        </p:txBody>
      </p:sp>
      <p:pic>
        <p:nvPicPr>
          <p:cNvPr id="7" name="Picture 6">
            <a:extLst>
              <a:ext uri="{FF2B5EF4-FFF2-40B4-BE49-F238E27FC236}">
                <a16:creationId xmlns:a16="http://schemas.microsoft.com/office/drawing/2014/main" xmlns="" id="{6E3659AA-7773-4633-9EE2-4B0A25C99E66}"/>
              </a:ext>
            </a:extLst>
          </p:cNvPr>
          <p:cNvPicPr>
            <a:picLocks noChangeAspect="1"/>
          </p:cNvPicPr>
          <p:nvPr/>
        </p:nvPicPr>
        <p:blipFill>
          <a:blip r:embed="rId2"/>
          <a:stretch>
            <a:fillRect/>
          </a:stretch>
        </p:blipFill>
        <p:spPr>
          <a:xfrm>
            <a:off x="592893" y="1579276"/>
            <a:ext cx="1860601" cy="1859201"/>
          </a:xfrm>
          <a:prstGeom prst="rect">
            <a:avLst/>
          </a:prstGeom>
        </p:spPr>
      </p:pic>
      <p:pic>
        <p:nvPicPr>
          <p:cNvPr id="10" name="Picture 9">
            <a:extLst>
              <a:ext uri="{FF2B5EF4-FFF2-40B4-BE49-F238E27FC236}">
                <a16:creationId xmlns:a16="http://schemas.microsoft.com/office/drawing/2014/main" xmlns="" id="{11931FE1-AAC5-43A0-B121-030A99EBE8D3}"/>
              </a:ext>
            </a:extLst>
          </p:cNvPr>
          <p:cNvPicPr>
            <a:picLocks noChangeAspect="1"/>
          </p:cNvPicPr>
          <p:nvPr/>
        </p:nvPicPr>
        <p:blipFill>
          <a:blip r:embed="rId3"/>
          <a:stretch>
            <a:fillRect/>
          </a:stretch>
        </p:blipFill>
        <p:spPr>
          <a:xfrm>
            <a:off x="4244236" y="1579276"/>
            <a:ext cx="1860601" cy="1859201"/>
          </a:xfrm>
          <a:prstGeom prst="rect">
            <a:avLst/>
          </a:prstGeom>
        </p:spPr>
      </p:pic>
      <p:pic>
        <p:nvPicPr>
          <p:cNvPr id="11" name="Picture 10">
            <a:extLst>
              <a:ext uri="{FF2B5EF4-FFF2-40B4-BE49-F238E27FC236}">
                <a16:creationId xmlns:a16="http://schemas.microsoft.com/office/drawing/2014/main" xmlns="" id="{55D1FB03-3844-45CF-81AB-500E411D9415}"/>
              </a:ext>
            </a:extLst>
          </p:cNvPr>
          <p:cNvPicPr>
            <a:picLocks noChangeAspect="1"/>
          </p:cNvPicPr>
          <p:nvPr/>
        </p:nvPicPr>
        <p:blipFill>
          <a:blip r:embed="rId4"/>
          <a:stretch>
            <a:fillRect/>
          </a:stretch>
        </p:blipFill>
        <p:spPr>
          <a:xfrm>
            <a:off x="6724084" y="1579276"/>
            <a:ext cx="1860601" cy="1859201"/>
          </a:xfrm>
          <a:prstGeom prst="rect">
            <a:avLst/>
          </a:prstGeom>
        </p:spPr>
      </p:pic>
      <p:sp>
        <p:nvSpPr>
          <p:cNvPr id="12" name="TextBox 11">
            <a:extLst>
              <a:ext uri="{FF2B5EF4-FFF2-40B4-BE49-F238E27FC236}">
                <a16:creationId xmlns:a16="http://schemas.microsoft.com/office/drawing/2014/main" xmlns="" id="{8AD4D0C6-D4F0-4DB7-A62A-DDE7AD22F80F}"/>
              </a:ext>
            </a:extLst>
          </p:cNvPr>
          <p:cNvSpPr txBox="1"/>
          <p:nvPr/>
        </p:nvSpPr>
        <p:spPr>
          <a:xfrm>
            <a:off x="2523353" y="2216489"/>
            <a:ext cx="1853125" cy="584775"/>
          </a:xfrm>
          <a:prstGeom prst="rect">
            <a:avLst/>
          </a:prstGeom>
          <a:noFill/>
        </p:spPr>
        <p:txBody>
          <a:bodyPr wrap="square" rtlCol="0">
            <a:spAutoFit/>
          </a:bodyPr>
          <a:lstStyle/>
          <a:p>
            <a:r>
              <a:rPr lang="en-US" sz="3200" dirty="0">
                <a:latin typeface="Century Gothic" panose="020B0502020202020204" pitchFamily="34" charset="0"/>
              </a:rPr>
              <a:t>+ .007 * </a:t>
            </a:r>
          </a:p>
        </p:txBody>
      </p:sp>
      <p:sp>
        <p:nvSpPr>
          <p:cNvPr id="14" name="TextBox 13">
            <a:extLst>
              <a:ext uri="{FF2B5EF4-FFF2-40B4-BE49-F238E27FC236}">
                <a16:creationId xmlns:a16="http://schemas.microsoft.com/office/drawing/2014/main" xmlns="" id="{6B0261A5-4BB7-4761-A454-6050B96EBCE7}"/>
              </a:ext>
            </a:extLst>
          </p:cNvPr>
          <p:cNvSpPr txBox="1"/>
          <p:nvPr/>
        </p:nvSpPr>
        <p:spPr>
          <a:xfrm>
            <a:off x="6194549" y="2216489"/>
            <a:ext cx="1459835" cy="584775"/>
          </a:xfrm>
          <a:prstGeom prst="rect">
            <a:avLst/>
          </a:prstGeom>
          <a:noFill/>
        </p:spPr>
        <p:txBody>
          <a:bodyPr wrap="square" rtlCol="0">
            <a:spAutoFit/>
          </a:bodyPr>
          <a:lstStyle/>
          <a:p>
            <a:r>
              <a:rPr lang="en-US" sz="3200" dirty="0">
                <a:latin typeface="Century Gothic" panose="020B0502020202020204" pitchFamily="34" charset="0"/>
              </a:rPr>
              <a:t>=</a:t>
            </a:r>
          </a:p>
        </p:txBody>
      </p:sp>
      <p:sp>
        <p:nvSpPr>
          <p:cNvPr id="16" name="TextBox 15">
            <a:extLst>
              <a:ext uri="{FF2B5EF4-FFF2-40B4-BE49-F238E27FC236}">
                <a16:creationId xmlns:a16="http://schemas.microsoft.com/office/drawing/2014/main" xmlns="" id="{63BC7B93-2408-462B-93D1-5A2D84C51430}"/>
              </a:ext>
            </a:extLst>
          </p:cNvPr>
          <p:cNvSpPr txBox="1"/>
          <p:nvPr/>
        </p:nvSpPr>
        <p:spPr>
          <a:xfrm>
            <a:off x="596631" y="3568514"/>
            <a:ext cx="1853125" cy="769441"/>
          </a:xfrm>
          <a:prstGeom prst="rect">
            <a:avLst/>
          </a:prstGeom>
          <a:noFill/>
        </p:spPr>
        <p:txBody>
          <a:bodyPr wrap="square" rtlCol="0">
            <a:spAutoFit/>
          </a:bodyPr>
          <a:lstStyle/>
          <a:p>
            <a:pPr algn="ctr"/>
            <a:r>
              <a:rPr lang="en-US" sz="2800" dirty="0">
                <a:solidFill>
                  <a:srgbClr val="00B050"/>
                </a:solidFill>
                <a:latin typeface="Century Gothic" panose="020B0502020202020204" pitchFamily="34" charset="0"/>
              </a:rPr>
              <a:t>Panda </a:t>
            </a:r>
            <a:endParaRPr lang="en-US" sz="2800" dirty="0" smtClean="0">
              <a:solidFill>
                <a:srgbClr val="00B050"/>
              </a:solidFill>
              <a:latin typeface="Century Gothic" panose="020B0502020202020204" pitchFamily="34" charset="0"/>
            </a:endParaRPr>
          </a:p>
          <a:p>
            <a:pPr algn="ctr"/>
            <a:r>
              <a:rPr lang="en-US" sz="1600" dirty="0" smtClean="0">
                <a:solidFill>
                  <a:srgbClr val="00B050"/>
                </a:solidFill>
                <a:latin typeface="Century Gothic" panose="020B0502020202020204" pitchFamily="34" charset="0"/>
              </a:rPr>
              <a:t>58% confidence</a:t>
            </a:r>
            <a:endParaRPr lang="en-US" sz="1600" dirty="0">
              <a:solidFill>
                <a:srgbClr val="00B050"/>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2E242357-CBED-4527-85AC-9197CBE0458E}"/>
              </a:ext>
            </a:extLst>
          </p:cNvPr>
          <p:cNvSpPr txBox="1"/>
          <p:nvPr/>
        </p:nvSpPr>
        <p:spPr>
          <a:xfrm>
            <a:off x="3706028" y="3568514"/>
            <a:ext cx="2937016" cy="769441"/>
          </a:xfrm>
          <a:prstGeom prst="rect">
            <a:avLst/>
          </a:prstGeom>
          <a:noFill/>
        </p:spPr>
        <p:txBody>
          <a:bodyPr wrap="square" rtlCol="0">
            <a:spAutoFit/>
          </a:bodyPr>
          <a:lstStyle/>
          <a:p>
            <a:pPr algn="ctr"/>
            <a:r>
              <a:rPr lang="en-US" sz="2800" dirty="0" smtClean="0">
                <a:latin typeface="Century Gothic" panose="020B0502020202020204" pitchFamily="34" charset="0"/>
              </a:rPr>
              <a:t>Nematode</a:t>
            </a:r>
          </a:p>
          <a:p>
            <a:pPr algn="ctr"/>
            <a:r>
              <a:rPr lang="en-US" sz="1600" dirty="0" smtClean="0">
                <a:latin typeface="Century Gothic" panose="020B0502020202020204" pitchFamily="34" charset="0"/>
              </a:rPr>
              <a:t>8% confidence</a:t>
            </a:r>
            <a:endParaRPr lang="en-US" sz="1600" dirty="0">
              <a:latin typeface="Century Gothic" panose="020B0502020202020204" pitchFamily="34" charset="0"/>
            </a:endParaRPr>
          </a:p>
        </p:txBody>
      </p:sp>
      <p:sp>
        <p:nvSpPr>
          <p:cNvPr id="18" name="TextBox 17">
            <a:extLst>
              <a:ext uri="{FF2B5EF4-FFF2-40B4-BE49-F238E27FC236}">
                <a16:creationId xmlns:a16="http://schemas.microsoft.com/office/drawing/2014/main" xmlns="" id="{7CA72881-E3EE-46C2-B283-A93DBA325F5C}"/>
              </a:ext>
            </a:extLst>
          </p:cNvPr>
          <p:cNvSpPr txBox="1"/>
          <p:nvPr/>
        </p:nvSpPr>
        <p:spPr>
          <a:xfrm>
            <a:off x="6727822" y="3568514"/>
            <a:ext cx="1853125" cy="769441"/>
          </a:xfrm>
          <a:prstGeom prst="rect">
            <a:avLst/>
          </a:prstGeom>
          <a:noFill/>
        </p:spPr>
        <p:txBody>
          <a:bodyPr wrap="square" rtlCol="0">
            <a:spAutoFit/>
          </a:bodyPr>
          <a:lstStyle/>
          <a:p>
            <a:pPr algn="ctr"/>
            <a:r>
              <a:rPr lang="en-US" sz="2800" dirty="0">
                <a:solidFill>
                  <a:srgbClr val="C00000"/>
                </a:solidFill>
                <a:latin typeface="Century Gothic" panose="020B0502020202020204" pitchFamily="34" charset="0"/>
              </a:rPr>
              <a:t>Gibbon </a:t>
            </a:r>
            <a:r>
              <a:rPr lang="en-US" sz="1600" dirty="0" smtClean="0">
                <a:solidFill>
                  <a:srgbClr val="C00000"/>
                </a:solidFill>
                <a:latin typeface="Century Gothic" panose="020B0502020202020204" pitchFamily="34" charset="0"/>
              </a:rPr>
              <a:t>99% confidence</a:t>
            </a:r>
            <a:endParaRPr lang="en-US" sz="1600" dirty="0">
              <a:solidFill>
                <a:schemeClr val="accent1"/>
              </a:solidFill>
              <a:latin typeface="Century Gothic" panose="020B0502020202020204" pitchFamily="34" charset="0"/>
            </a:endParaRPr>
          </a:p>
        </p:txBody>
      </p:sp>
      <p:sp>
        <p:nvSpPr>
          <p:cNvPr id="19" name="TextBox 18">
            <a:extLst>
              <a:ext uri="{FF2B5EF4-FFF2-40B4-BE49-F238E27FC236}">
                <a16:creationId xmlns:a16="http://schemas.microsoft.com/office/drawing/2014/main" xmlns="" id="{4F7C3DCD-CEF1-4CEB-B4AE-0A96AFE1D9D7}"/>
              </a:ext>
            </a:extLst>
          </p:cNvPr>
          <p:cNvSpPr txBox="1"/>
          <p:nvPr/>
        </p:nvSpPr>
        <p:spPr>
          <a:xfrm>
            <a:off x="552261" y="6191753"/>
            <a:ext cx="7478163" cy="338554"/>
          </a:xfrm>
          <a:prstGeom prst="rect">
            <a:avLst/>
          </a:prstGeom>
          <a:noFill/>
        </p:spPr>
        <p:txBody>
          <a:bodyPr wrap="square" rtlCol="0">
            <a:spAutoFit/>
          </a:bodyPr>
          <a:lstStyle/>
          <a:p>
            <a:r>
              <a:rPr lang="en-US" sz="1600" dirty="0" err="1">
                <a:latin typeface="Century Gothic" panose="020B0502020202020204" pitchFamily="34" charset="0"/>
              </a:rPr>
              <a:t>Goodfellow</a:t>
            </a:r>
            <a:r>
              <a:rPr lang="en-US" sz="1600" dirty="0">
                <a:latin typeface="Century Gothic" panose="020B0502020202020204" pitchFamily="34" charset="0"/>
              </a:rPr>
              <a:t> et al., 2014.</a:t>
            </a:r>
          </a:p>
        </p:txBody>
      </p:sp>
      <p:sp>
        <p:nvSpPr>
          <p:cNvPr id="3" name="TextBox 2"/>
          <p:cNvSpPr txBox="1"/>
          <p:nvPr/>
        </p:nvSpPr>
        <p:spPr>
          <a:xfrm>
            <a:off x="276131" y="4962240"/>
            <a:ext cx="8591739" cy="830997"/>
          </a:xfrm>
          <a:prstGeom prst="rect">
            <a:avLst/>
          </a:prstGeom>
          <a:noFill/>
        </p:spPr>
        <p:txBody>
          <a:bodyPr wrap="square" rtlCol="0">
            <a:spAutoFit/>
          </a:bodyPr>
          <a:lstStyle/>
          <a:p>
            <a:pPr algn="ctr"/>
            <a:r>
              <a:rPr lang="en-US" dirty="0" smtClean="0">
                <a:latin typeface="Century Gothic" panose="020B0502020202020204" pitchFamily="34" charset="0"/>
              </a:rPr>
              <a:t>Local perturbations don’t change semantics of image,</a:t>
            </a:r>
          </a:p>
          <a:p>
            <a:pPr algn="ctr"/>
            <a:r>
              <a:rPr lang="en-US" dirty="0">
                <a:latin typeface="Century Gothic" panose="020B0502020202020204" pitchFamily="34" charset="0"/>
              </a:rPr>
              <a:t>b</a:t>
            </a:r>
            <a:r>
              <a:rPr lang="en-US" dirty="0" smtClean="0">
                <a:latin typeface="Century Gothic" panose="020B0502020202020204" pitchFamily="34" charset="0"/>
              </a:rPr>
              <a:t>ut models are </a:t>
            </a:r>
            <a:r>
              <a:rPr lang="en-US" b="1" dirty="0" smtClean="0">
                <a:latin typeface="Century Gothic" panose="020B0502020202020204" pitchFamily="34" charset="0"/>
              </a:rPr>
              <a:t>oversensitive</a:t>
            </a:r>
            <a:r>
              <a:rPr lang="en-US" dirty="0" smtClean="0">
                <a:latin typeface="Century Gothic" panose="020B0502020202020204" pitchFamily="34" charset="0"/>
              </a:rPr>
              <a:t> to small differences!</a:t>
            </a:r>
            <a:endParaRPr lang="en-US" dirty="0">
              <a:latin typeface="Century Gothic" panose="020B0502020202020204" pitchFamily="34" charset="0"/>
            </a:endParaRPr>
          </a:p>
        </p:txBody>
      </p:sp>
    </p:spTree>
    <p:extLst>
      <p:ext uri="{BB962C8B-B14F-4D97-AF65-F5344CB8AC3E}">
        <p14:creationId xmlns:p14="http://schemas.microsoft.com/office/powerpoint/2010/main" val="272483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2A5B0-C7E0-44E2-B9B0-FBE83A5CCEE6}"/>
              </a:ext>
            </a:extLst>
          </p:cNvPr>
          <p:cNvSpPr>
            <a:spLocks noGrp="1"/>
          </p:cNvSpPr>
          <p:nvPr>
            <p:ph type="title"/>
          </p:nvPr>
        </p:nvSpPr>
        <p:spPr/>
        <p:txBody>
          <a:bodyPr/>
          <a:lstStyle/>
          <a:p>
            <a:r>
              <a:rPr lang="en-US" dirty="0"/>
              <a:t>Local perturbations of text</a:t>
            </a:r>
          </a:p>
        </p:txBody>
      </p:sp>
      <p:sp>
        <p:nvSpPr>
          <p:cNvPr id="3" name="Content Placeholder 2">
            <a:extLst>
              <a:ext uri="{FF2B5EF4-FFF2-40B4-BE49-F238E27FC236}">
                <a16:creationId xmlns:a16="http://schemas.microsoft.com/office/drawing/2014/main" xmlns="" id="{A60F2CCD-95B3-43FF-AC17-F27672E92FC0}"/>
              </a:ext>
            </a:extLst>
          </p:cNvPr>
          <p:cNvSpPr>
            <a:spLocks noGrp="1"/>
          </p:cNvSpPr>
          <p:nvPr>
            <p:ph idx="1"/>
          </p:nvPr>
        </p:nvSpPr>
        <p:spPr>
          <a:xfrm>
            <a:off x="467544" y="1484784"/>
            <a:ext cx="8280920" cy="4793468"/>
          </a:xfrm>
        </p:spPr>
        <p:txBody>
          <a:bodyPr/>
          <a:lstStyle/>
          <a:p>
            <a:pPr marL="0" lvl="0" indent="0">
              <a:buNone/>
            </a:pPr>
            <a:r>
              <a:rPr lang="en-US" sz="2400" dirty="0">
                <a:solidFill>
                  <a:prstClr val="black"/>
                </a:solidFill>
              </a:rPr>
              <a:t>Question: </a:t>
            </a:r>
            <a:r>
              <a:rPr lang="en-US" sz="2400" i="1" dirty="0">
                <a:solidFill>
                  <a:prstClr val="black"/>
                </a:solidFill>
              </a:rPr>
              <a:t>“The number of new Huguenot colonists declined after what year?”</a:t>
            </a:r>
          </a:p>
          <a:p>
            <a:pPr marL="0" lvl="0" indent="0">
              <a:buNone/>
            </a:pPr>
            <a:r>
              <a:rPr lang="en-US" sz="2400" dirty="0">
                <a:solidFill>
                  <a:prstClr val="black"/>
                </a:solidFill>
              </a:rPr>
              <a:t>Paragraph: </a:t>
            </a:r>
            <a:r>
              <a:rPr lang="en-US" sz="2400" i="1" dirty="0">
                <a:solidFill>
                  <a:srgbClr val="0070C0"/>
                </a:solidFill>
              </a:rPr>
              <a:t>“The largest portion of the Huguenots to settle in the Cape arrived between 1688 and 1689…but quite a few arrived as late as </a:t>
            </a:r>
            <a:r>
              <a:rPr lang="en-US" sz="2400" b="1" i="1" dirty="0">
                <a:solidFill>
                  <a:srgbClr val="0070C0"/>
                </a:solidFill>
              </a:rPr>
              <a:t>1700</a:t>
            </a:r>
            <a:r>
              <a:rPr lang="en-US" sz="2400" i="1" dirty="0">
                <a:solidFill>
                  <a:srgbClr val="0070C0"/>
                </a:solidFill>
              </a:rPr>
              <a:t>; thereafter, the </a:t>
            </a:r>
            <a:r>
              <a:rPr lang="en-US" sz="2400" i="1" strike="sngStrike" dirty="0">
                <a:solidFill>
                  <a:srgbClr val="0070C0"/>
                </a:solidFill>
              </a:rPr>
              <a:t>numbers</a:t>
            </a:r>
            <a:r>
              <a:rPr lang="en-US" sz="2400" i="1" dirty="0">
                <a:solidFill>
                  <a:srgbClr val="0070C0"/>
                </a:solidFill>
              </a:rPr>
              <a:t> </a:t>
            </a:r>
            <a:r>
              <a:rPr lang="en-US" sz="2400" b="1" i="1" dirty="0">
                <a:solidFill>
                  <a:srgbClr val="C00000"/>
                </a:solidFill>
              </a:rPr>
              <a:t>amount</a:t>
            </a:r>
            <a:r>
              <a:rPr lang="en-US" sz="2400" b="1" i="1" dirty="0">
                <a:solidFill>
                  <a:schemeClr val="accent1"/>
                </a:solidFill>
              </a:rPr>
              <a:t> </a:t>
            </a:r>
            <a:r>
              <a:rPr lang="en-US" sz="2400" i="1" strike="sngStrike" dirty="0">
                <a:solidFill>
                  <a:srgbClr val="0070C0"/>
                </a:solidFill>
              </a:rPr>
              <a:t>declined</a:t>
            </a:r>
            <a:r>
              <a:rPr lang="en-US" sz="2400" i="1" dirty="0">
                <a:solidFill>
                  <a:srgbClr val="0070C0"/>
                </a:solidFill>
              </a:rPr>
              <a:t> </a:t>
            </a:r>
            <a:r>
              <a:rPr lang="en-US" sz="2400" b="1" i="1" dirty="0">
                <a:solidFill>
                  <a:srgbClr val="C00000"/>
                </a:solidFill>
              </a:rPr>
              <a:t>decreased</a:t>
            </a:r>
            <a:r>
              <a:rPr lang="en-US" sz="2400" i="1" dirty="0">
                <a:solidFill>
                  <a:srgbClr val="0070C0"/>
                </a:solidFill>
              </a:rPr>
              <a:t>…”</a:t>
            </a:r>
          </a:p>
          <a:p>
            <a:pPr marL="0" indent="0">
              <a:buNone/>
            </a:pPr>
            <a:endParaRPr lang="en-US" i="1" dirty="0">
              <a:solidFill>
                <a:srgbClr val="0070C0"/>
              </a:solidFill>
            </a:endParaRPr>
          </a:p>
          <a:p>
            <a:pPr marL="0" indent="0" algn="ctr">
              <a:buNone/>
            </a:pPr>
            <a:r>
              <a:rPr lang="en-US" dirty="0"/>
              <a:t>Plausible alternative answers not always present</a:t>
            </a:r>
          </a:p>
          <a:p>
            <a:pPr marL="0" indent="0" algn="ctr">
              <a:buNone/>
            </a:pPr>
            <a:r>
              <a:rPr lang="en-US" b="1" dirty="0"/>
              <a:t>Hard to find a lot of perturbations to try</a:t>
            </a:r>
          </a:p>
          <a:p>
            <a:pPr marL="0" indent="0">
              <a:buNone/>
            </a:pPr>
            <a:endParaRPr lang="en-US" i="1" dirty="0">
              <a:solidFill>
                <a:srgbClr val="0070C0"/>
              </a:solidFill>
            </a:endParaRPr>
          </a:p>
          <a:p>
            <a:pPr marL="0" indent="0">
              <a:buNone/>
            </a:pPr>
            <a:endParaRPr lang="en-US" i="1" dirty="0">
              <a:solidFill>
                <a:srgbClr val="0070C0"/>
              </a:solidFill>
            </a:endParaRPr>
          </a:p>
        </p:txBody>
      </p:sp>
      <p:sp>
        <p:nvSpPr>
          <p:cNvPr id="4" name="Slide Number Placeholder 3">
            <a:extLst>
              <a:ext uri="{FF2B5EF4-FFF2-40B4-BE49-F238E27FC236}">
                <a16:creationId xmlns:a16="http://schemas.microsoft.com/office/drawing/2014/main" xmlns="" id="{3D3B34DB-3874-43A2-89F1-A1821C7FAFE8}"/>
              </a:ext>
            </a:extLst>
          </p:cNvPr>
          <p:cNvSpPr>
            <a:spLocks noGrp="1"/>
          </p:cNvSpPr>
          <p:nvPr>
            <p:ph type="sldNum" sz="quarter" idx="12"/>
          </p:nvPr>
        </p:nvSpPr>
        <p:spPr/>
        <p:txBody>
          <a:bodyPr/>
          <a:lstStyle/>
          <a:p>
            <a:pPr>
              <a:defRPr/>
            </a:pPr>
            <a:fld id="{0490CB10-012C-5540-8C5A-ACE982847933}" type="slidenum">
              <a:rPr lang="en-US" smtClean="0"/>
              <a:pPr>
                <a:defRPr/>
              </a:pPr>
              <a:t>9</a:t>
            </a:fld>
            <a:endParaRPr lang="en-US"/>
          </a:p>
        </p:txBody>
      </p:sp>
      <p:sp>
        <p:nvSpPr>
          <p:cNvPr id="5" name="TextBox 4">
            <a:extLst>
              <a:ext uri="{FF2B5EF4-FFF2-40B4-BE49-F238E27FC236}">
                <a16:creationId xmlns="" xmlns:a16="http://schemas.microsoft.com/office/drawing/2014/main" id="{81C2115E-621E-4DA1-9665-75468B7ED553}"/>
              </a:ext>
            </a:extLst>
          </p:cNvPr>
          <p:cNvSpPr txBox="1"/>
          <p:nvPr/>
        </p:nvSpPr>
        <p:spPr>
          <a:xfrm>
            <a:off x="552261" y="6191753"/>
            <a:ext cx="7478163" cy="338554"/>
          </a:xfrm>
          <a:prstGeom prst="rect">
            <a:avLst/>
          </a:prstGeom>
          <a:noFill/>
        </p:spPr>
        <p:txBody>
          <a:bodyPr wrap="square" rtlCol="0">
            <a:spAutoFit/>
          </a:bodyPr>
          <a:lstStyle/>
          <a:p>
            <a:r>
              <a:rPr lang="en-US" sz="1600" dirty="0" smtClean="0">
                <a:latin typeface="Century Gothic" panose="020B0502020202020204" pitchFamily="34" charset="0"/>
              </a:rPr>
              <a:t>Li et al., 2017</a:t>
            </a:r>
            <a:endParaRPr lang="en-US" sz="1600" dirty="0">
              <a:latin typeface="Century Gothic" panose="020B0502020202020204" pitchFamily="34" charset="0"/>
            </a:endParaRPr>
          </a:p>
        </p:txBody>
      </p:sp>
    </p:spTree>
    <p:extLst>
      <p:ext uri="{BB962C8B-B14F-4D97-AF65-F5344CB8AC3E}">
        <p14:creationId xmlns:p14="http://schemas.microsoft.com/office/powerpoint/2010/main" val="251665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fordNLPVerticalBarNoLogo">
  <a:themeElements>
    <a:clrScheme name="StanfordNLP">
      <a:dk1>
        <a:sysClr val="windowText" lastClr="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ate-stanford-nlp">
      <a:majorFont>
        <a:latin typeface="Gill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nate-stanford-nlp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ate-stanford-nlp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ate-stanford-nlp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ate-stanford-nlp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ate-stanford-nlp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ate-stanford-nlp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ate-stanford-nlp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fordNLPHorizontalBar">
  <a:themeElements>
    <a:clrScheme name="nate-stanford-nlp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nate-stanford-nlp">
      <a:majorFont>
        <a:latin typeface="Gill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nate-stanford-nlp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ate-stanford-nlp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ate-stanford-nlp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ate-stanford-nlp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ate-stanford-nlp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ate-stanford-nlp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ate-stanford-nlp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nfordNLPHoriontallBarNoLogo">
  <a:themeElements>
    <a:clrScheme name="nate-stanford-nlp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nate-stanford-nlp">
      <a:majorFont>
        <a:latin typeface="Gill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nate-stanford-nlp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ate-stanford-nlp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ate-stanford-nlp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ate-stanford-nlp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ate-stanford-nlp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ate-stanford-nlp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ate-stanford-nlp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anfordNL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ate-stanford-nlp">
      <a:majorFont>
        <a:latin typeface="Gill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nate-stanford-nlp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ate-stanford-nlp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ate-stanford-nlp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ate-stanford-nlp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ate-stanford-nlp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ate-stanford-nlp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ate-stanford-nlp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20160808_acl_dataRecombination</Template>
  <TotalTime>8652</TotalTime>
  <Words>3498</Words>
  <Application>Microsoft Office PowerPoint</Application>
  <PresentationFormat>On-screen Show (4:3)</PresentationFormat>
  <Paragraphs>703</Paragraphs>
  <Slides>70</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70</vt:i4>
      </vt:variant>
    </vt:vector>
  </HeadingPairs>
  <TitlesOfParts>
    <vt:vector size="81" baseType="lpstr">
      <vt:lpstr>ＭＳ Ｐゴシック</vt:lpstr>
      <vt:lpstr>Arial</vt:lpstr>
      <vt:lpstr>Calibri</vt:lpstr>
      <vt:lpstr>Century Gothic</vt:lpstr>
      <vt:lpstr>Gill Sans</vt:lpstr>
      <vt:lpstr>Lucida Sans</vt:lpstr>
      <vt:lpstr>Times</vt:lpstr>
      <vt:lpstr>StanfordNLPVerticalBarNoLogo</vt:lpstr>
      <vt:lpstr>StanfordNLPHorizontalBar</vt:lpstr>
      <vt:lpstr>StanfordNLPHoriontallBarNoLogo</vt:lpstr>
      <vt:lpstr>1_StanfordNLP</vt:lpstr>
      <vt:lpstr>Adversarial Examples for Evaluating Reading Comprehension Systems</vt:lpstr>
      <vt:lpstr>Reading Comprehension Task</vt:lpstr>
      <vt:lpstr>Progress on SQuAD</vt:lpstr>
      <vt:lpstr>Adversarial Evaluation</vt:lpstr>
      <vt:lpstr>Adversarial Evaluation</vt:lpstr>
      <vt:lpstr>Outline</vt:lpstr>
      <vt:lpstr>Outline</vt:lpstr>
      <vt:lpstr>Some Inspiration</vt:lpstr>
      <vt:lpstr>Local perturbations of text</vt:lpstr>
      <vt:lpstr>Preserving Semantics</vt:lpstr>
      <vt:lpstr>Concatenative Adversaries</vt:lpstr>
      <vt:lpstr>Distracting Text</vt:lpstr>
      <vt:lpstr>Distracting Text</vt:lpstr>
      <vt:lpstr>Outline</vt:lpstr>
      <vt:lpstr>Grammatical Distractors</vt:lpstr>
      <vt:lpstr>Four “dev” systems </vt:lpstr>
      <vt:lpstr>Results (4 “dev” systems)</vt:lpstr>
      <vt:lpstr>Picking a worst-case sentence</vt:lpstr>
      <vt:lpstr>Results (4 “dev” systems)</vt:lpstr>
      <vt:lpstr>Computers on AddSent</vt:lpstr>
      <vt:lpstr>Computers on AddSent</vt:lpstr>
      <vt:lpstr>Humans on AddSent</vt:lpstr>
      <vt:lpstr>Humans on AddSent</vt:lpstr>
      <vt:lpstr>Humans on AddSent</vt:lpstr>
      <vt:lpstr>Humans on AddSent</vt:lpstr>
      <vt:lpstr>Twelve “test” systems </vt:lpstr>
      <vt:lpstr>Results (12 “test” systems)</vt:lpstr>
      <vt:lpstr>Results (12 “test” systems)</vt:lpstr>
      <vt:lpstr>Results (12 “test” systems)</vt:lpstr>
      <vt:lpstr>Partial Matches</vt:lpstr>
      <vt:lpstr>Partial Matches</vt:lpstr>
      <vt:lpstr>Outline</vt:lpstr>
      <vt:lpstr>Adversarial Word Salad</vt:lpstr>
      <vt:lpstr>AddAny</vt:lpstr>
      <vt:lpstr>AddAny</vt:lpstr>
      <vt:lpstr>AddAny</vt:lpstr>
      <vt:lpstr>AddAny</vt:lpstr>
      <vt:lpstr>AddAny</vt:lpstr>
      <vt:lpstr>AddAny</vt:lpstr>
      <vt:lpstr>AddAny</vt:lpstr>
      <vt:lpstr>AddAny Results</vt:lpstr>
      <vt:lpstr>Some Inspiration</vt:lpstr>
      <vt:lpstr>AddAny</vt:lpstr>
      <vt:lpstr>AddCommon</vt:lpstr>
      <vt:lpstr>AddCommon</vt:lpstr>
      <vt:lpstr>AddCommon</vt:lpstr>
      <vt:lpstr>AddCommon</vt:lpstr>
      <vt:lpstr>AddCommon</vt:lpstr>
      <vt:lpstr>AddCommon Results</vt:lpstr>
      <vt:lpstr>AddCommon Errors</vt:lpstr>
      <vt:lpstr>AddCommon Errors</vt:lpstr>
      <vt:lpstr>AddCommon Errors</vt:lpstr>
      <vt:lpstr>AddCommon Errors</vt:lpstr>
      <vt:lpstr>AddCommon Errors</vt:lpstr>
      <vt:lpstr>Outline</vt:lpstr>
      <vt:lpstr>What can we do?</vt:lpstr>
      <vt:lpstr>Adversarial Training</vt:lpstr>
      <vt:lpstr>Adversarial Training</vt:lpstr>
      <vt:lpstr>Adversarial Training</vt:lpstr>
      <vt:lpstr>Adversarial Training</vt:lpstr>
      <vt:lpstr>Adversarial Training</vt:lpstr>
      <vt:lpstr>Conclusion</vt:lpstr>
      <vt:lpstr>How good are today’s systems?</vt:lpstr>
      <vt:lpstr>Errors due to distracting text</vt:lpstr>
      <vt:lpstr>Adversary Generalization</vt:lpstr>
      <vt:lpstr>AddSent Generalization</vt:lpstr>
      <vt:lpstr>AddAny Generalization</vt:lpstr>
      <vt:lpstr>Conclusion</vt:lpstr>
      <vt:lpstr>Future Work</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Recombination for Neural Semantic Parsing</dc:title>
  <dc:creator>Robin Jia</dc:creator>
  <cp:lastModifiedBy>Robin Jia</cp:lastModifiedBy>
  <cp:revision>98</cp:revision>
  <dcterms:created xsi:type="dcterms:W3CDTF">2017-08-13T16:04:56Z</dcterms:created>
  <dcterms:modified xsi:type="dcterms:W3CDTF">2017-09-10T13:42:41Z</dcterms:modified>
</cp:coreProperties>
</file>