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833" r:id="rId2"/>
    <p:sldMasterId id="2147483825" r:id="rId3"/>
    <p:sldMasterId id="2147483841" r:id="rId4"/>
  </p:sldMasterIdLst>
  <p:notesMasterIdLst>
    <p:notesMasterId r:id="rId72"/>
  </p:notesMasterIdLst>
  <p:sldIdLst>
    <p:sldId id="256" r:id="rId5"/>
    <p:sldId id="434" r:id="rId6"/>
    <p:sldId id="410" r:id="rId7"/>
    <p:sldId id="526" r:id="rId8"/>
    <p:sldId id="562" r:id="rId9"/>
    <p:sldId id="343" r:id="rId10"/>
    <p:sldId id="564" r:id="rId11"/>
    <p:sldId id="500" r:id="rId12"/>
    <p:sldId id="501" r:id="rId13"/>
    <p:sldId id="477" r:id="rId14"/>
    <p:sldId id="478" r:id="rId15"/>
    <p:sldId id="437" r:id="rId16"/>
    <p:sldId id="479" r:id="rId17"/>
    <p:sldId id="480" r:id="rId18"/>
    <p:sldId id="481" r:id="rId19"/>
    <p:sldId id="482" r:id="rId20"/>
    <p:sldId id="483" r:id="rId21"/>
    <p:sldId id="484" r:id="rId22"/>
    <p:sldId id="565" r:id="rId23"/>
    <p:sldId id="425" r:id="rId24"/>
    <p:sldId id="485" r:id="rId25"/>
    <p:sldId id="486" r:id="rId26"/>
    <p:sldId id="464" r:id="rId27"/>
    <p:sldId id="549" r:id="rId28"/>
    <p:sldId id="527" r:id="rId29"/>
    <p:sldId id="452" r:id="rId30"/>
    <p:sldId id="377" r:id="rId31"/>
    <p:sldId id="540" r:id="rId32"/>
    <p:sldId id="440" r:id="rId33"/>
    <p:sldId id="458" r:id="rId34"/>
    <p:sldId id="459" r:id="rId35"/>
    <p:sldId id="466" r:id="rId36"/>
    <p:sldId id="504" r:id="rId37"/>
    <p:sldId id="460" r:id="rId38"/>
    <p:sldId id="550" r:id="rId39"/>
    <p:sldId id="551" r:id="rId40"/>
    <p:sldId id="463" r:id="rId41"/>
    <p:sldId id="548" r:id="rId42"/>
    <p:sldId id="473" r:id="rId43"/>
    <p:sldId id="470" r:id="rId44"/>
    <p:sldId id="471" r:id="rId45"/>
    <p:sldId id="539" r:id="rId46"/>
    <p:sldId id="547" r:id="rId47"/>
    <p:sldId id="545" r:id="rId48"/>
    <p:sldId id="560" r:id="rId49"/>
    <p:sldId id="557" r:id="rId50"/>
    <p:sldId id="561" r:id="rId51"/>
    <p:sldId id="546" r:id="rId52"/>
    <p:sldId id="351" r:id="rId53"/>
    <p:sldId id="494" r:id="rId54"/>
    <p:sldId id="496" r:id="rId55"/>
    <p:sldId id="405" r:id="rId56"/>
    <p:sldId id="530" r:id="rId57"/>
    <p:sldId id="554" r:id="rId58"/>
    <p:sldId id="543" r:id="rId59"/>
    <p:sldId id="510" r:id="rId60"/>
    <p:sldId id="511" r:id="rId61"/>
    <p:sldId id="512" r:id="rId62"/>
    <p:sldId id="531" r:id="rId63"/>
    <p:sldId id="555" r:id="rId64"/>
    <p:sldId id="559" r:id="rId65"/>
    <p:sldId id="556" r:id="rId66"/>
    <p:sldId id="525" r:id="rId67"/>
    <p:sldId id="558" r:id="rId68"/>
    <p:sldId id="352" r:id="rId69"/>
    <p:sldId id="491" r:id="rId70"/>
    <p:sldId id="362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5BFFA5"/>
    <a:srgbClr val="99FF66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67525" autoAdjust="0"/>
  </p:normalViewPr>
  <p:slideViewPr>
    <p:cSldViewPr snapToGrid="0">
      <p:cViewPr varScale="1">
        <p:scale>
          <a:sx n="35" d="100"/>
          <a:sy n="35" d="100"/>
        </p:scale>
        <p:origin x="11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400" dirty="0"/>
              <a:t>Test Accuracy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Data Recombination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Training Procedure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0-421E-8E25-F1751977A1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Recombination, Same-Length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Training Procedure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0-421E-8E25-F1751977A1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Recombination, Longer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Training Procedure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00-421E-8E25-F1751977A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2072560"/>
        <c:axId val="-262065488"/>
      </c:barChart>
      <c:catAx>
        <c:axId val="-26207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62065488"/>
        <c:crosses val="autoZero"/>
        <c:auto val="1"/>
        <c:lblAlgn val="ctr"/>
        <c:lblOffset val="100"/>
        <c:noMultiLvlLbl val="0"/>
      </c:catAx>
      <c:valAx>
        <c:axId val="-262065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262072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7E4CB-C9D9-4737-98BF-8AFD7CB18D4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5229-64BF-4BC3-AB2C-6B7C0F75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paper,</a:t>
            </a:r>
            <a:r>
              <a:rPr lang="en-US" baseline="0" dirty="0"/>
              <a:t> we’re focused on semantic parsing, the translation of natural language utterances into logical forms.  This is useful in a variety of applications, for example to power a geography question-answering system, as seen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Feature-engineering,</a:t>
            </a:r>
            <a:r>
              <a:rPr lang="en-US" baseline="0" dirty="0"/>
              <a:t> grammars as secondary.  Want to avoid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if we look at the data, there is actually some hope.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0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Say we’re starting</a:t>
            </a:r>
            <a:r>
              <a:rPr lang="en-US" baseline="0" dirty="0"/>
              <a:t> decoding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applicability to other models (Li</a:t>
            </a:r>
            <a:r>
              <a:rPr lang="en-US" baseline="0" dirty="0"/>
              <a:t> Dong’s) here before pivoting to focus on recombinant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229-64BF-4BC3-AB2C-6B7C0F75D37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A8AC-554F-3149-922C-70AB1C54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310608"/>
            <a:ext cx="7416824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87618"/>
            <a:ext cx="2088232" cy="2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A8AC-554F-3149-922C-70AB1C54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17" y="1484784"/>
            <a:ext cx="417908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244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9A81-9C18-D44D-BA9E-1A435A37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103439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C0A0-7990-014E-9B41-3619376C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2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2007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6020072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498-9BF2-BE44-ABB6-A6BF52F0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331640" y="260648"/>
            <a:ext cx="71265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14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67544" y="1268760"/>
            <a:ext cx="8280920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7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ith Logo and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82609"/>
            <a:ext cx="7416824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77846"/>
            <a:ext cx="2088232" cy="2102309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863588" y="1484784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5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310608"/>
            <a:ext cx="7416824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1916832"/>
            <a:ext cx="2088232" cy="2102309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1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7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17" y="1484784"/>
            <a:ext cx="417908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244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9A81-9C18-D44D-BA9E-1A435A37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103439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C0A0-7990-014E-9B41-3619376C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2007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6020072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498-9BF2-BE44-ABB6-A6BF52F0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331640" y="260648"/>
            <a:ext cx="71265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67544" y="1268760"/>
            <a:ext cx="8280920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0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ith Logo and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82609"/>
            <a:ext cx="7416824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77846"/>
            <a:ext cx="2088232" cy="2102309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863588" y="1484784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331640" y="1262823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5760" cy="685800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302242"/>
            <a:ext cx="960046" cy="966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6" r:id="rId3"/>
    <p:sldLayoutId id="2147483797" r:id="rId4"/>
    <p:sldLayoutId id="2147483798" r:id="rId5"/>
    <p:sldLayoutId id="2147483799" r:id="rId6"/>
    <p:sldLayoutId id="214748380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80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5760" cy="685800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8" r:id="rId2"/>
    <p:sldLayoutId id="2147483840" r:id="rId3"/>
    <p:sldLayoutId id="214748383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331640" y="1262823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1520" y="302242"/>
            <a:ext cx="960046" cy="96651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80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worksheets.codalab.org/worksheets/0x50757a37779b485f89012e4ba03b6f4f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jpg"/><Relationship Id="rId4" Type="http://schemas.openxmlformats.org/officeDocument/2006/relationships/image" Target="../media/image41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62" y="909040"/>
            <a:ext cx="8054076" cy="9906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Recombination for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Neural Semantic Parsing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863588" y="4545753"/>
            <a:ext cx="7416824" cy="14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sz="2800" kern="0" dirty="0">
                <a:latin typeface="Century Gothic" panose="020B0502020202020204" pitchFamily="34" charset="0"/>
              </a:rPr>
              <a:t>Robin Jia and Percy Liang</a:t>
            </a:r>
          </a:p>
          <a:p>
            <a:r>
              <a:rPr lang="en-US" sz="2800" kern="0" dirty="0">
                <a:latin typeface="Century Gothic" panose="020B0502020202020204" pitchFamily="34" charset="0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6335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1742824" y="4128562"/>
            <a:ext cx="456256" cy="795946"/>
            <a:chOff x="1374589" y="4151855"/>
            <a:chExt cx="456256" cy="795946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2925349" y="4128562"/>
            <a:ext cx="456256" cy="795946"/>
            <a:chOff x="1374589" y="4151855"/>
            <a:chExt cx="456256" cy="795946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/>
          <p:cNvGrpSpPr/>
          <p:nvPr/>
        </p:nvGrpSpPr>
        <p:grpSpPr>
          <a:xfrm>
            <a:off x="4107874" y="4128562"/>
            <a:ext cx="456256" cy="795946"/>
            <a:chOff x="1374589" y="4151855"/>
            <a:chExt cx="456256" cy="795946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5290399" y="4128562"/>
            <a:ext cx="456256" cy="795946"/>
            <a:chOff x="1374589" y="4151855"/>
            <a:chExt cx="456256" cy="795946"/>
          </a:xfrm>
        </p:grpSpPr>
        <p:sp>
          <p:nvSpPr>
            <p:cNvPr id="158" name="Rectangle 15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466991" y="3034833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742824" y="1612524"/>
            <a:ext cx="456256" cy="795946"/>
            <a:chOff x="1374589" y="4151855"/>
            <a:chExt cx="456256" cy="795946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2925349" y="1612524"/>
            <a:ext cx="456256" cy="795946"/>
            <a:chOff x="1374589" y="4151855"/>
            <a:chExt cx="456256" cy="795946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>
            <a:off x="4107874" y="1612524"/>
            <a:ext cx="456256" cy="795946"/>
            <a:chOff x="1374589" y="4151855"/>
            <a:chExt cx="456256" cy="795946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5290398" y="1606823"/>
            <a:ext cx="456256" cy="795946"/>
            <a:chOff x="1374589" y="4151855"/>
            <a:chExt cx="456256" cy="795946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77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2.22222E-6 0.48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483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1.66667E-6 0.48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44444E-6 L -0.00035 0.483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1742824" y="4128562"/>
            <a:ext cx="456256" cy="795946"/>
            <a:chOff x="1374589" y="4151855"/>
            <a:chExt cx="456256" cy="795946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1374589" y="4311051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5313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545" r="-9091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2925349" y="4128562"/>
            <a:ext cx="456256" cy="795946"/>
            <a:chOff x="1374589" y="4151855"/>
            <a:chExt cx="456256" cy="795946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1374589" y="4311051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5313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45" r="-10606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/>
          <p:cNvGrpSpPr/>
          <p:nvPr/>
        </p:nvGrpSpPr>
        <p:grpSpPr>
          <a:xfrm>
            <a:off x="4107874" y="4128562"/>
            <a:ext cx="456256" cy="795946"/>
            <a:chOff x="1374589" y="4151855"/>
            <a:chExt cx="456256" cy="795946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45" r="-10606" b="-1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5290399" y="4128562"/>
            <a:ext cx="456256" cy="795946"/>
            <a:chOff x="1374589" y="4151855"/>
            <a:chExt cx="456256" cy="795946"/>
          </a:xfrm>
        </p:grpSpPr>
        <p:sp>
          <p:nvSpPr>
            <p:cNvPr id="158" name="Rectangle 15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545" r="-10606" b="-1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466991" y="3034833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0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1742824" y="4128562"/>
            <a:ext cx="456256" cy="795946"/>
            <a:chOff x="1374589" y="4151855"/>
            <a:chExt cx="456256" cy="795946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0" name="Straight Arrow Connector 149"/>
          <p:cNvCxnSpPr/>
          <p:nvPr/>
        </p:nvCxnSpPr>
        <p:spPr bwMode="auto">
          <a:xfrm flipH="1">
            <a:off x="2352925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1" name="Group 150"/>
          <p:cNvGrpSpPr/>
          <p:nvPr/>
        </p:nvGrpSpPr>
        <p:grpSpPr>
          <a:xfrm>
            <a:off x="2925349" y="4128562"/>
            <a:ext cx="456256" cy="795946"/>
            <a:chOff x="1374589" y="4151855"/>
            <a:chExt cx="456256" cy="795946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/>
          <p:cNvGrpSpPr/>
          <p:nvPr/>
        </p:nvGrpSpPr>
        <p:grpSpPr>
          <a:xfrm>
            <a:off x="4107874" y="4128562"/>
            <a:ext cx="456256" cy="795946"/>
            <a:chOff x="1374589" y="4151855"/>
            <a:chExt cx="456256" cy="795946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5290399" y="4128562"/>
            <a:ext cx="456256" cy="795946"/>
            <a:chOff x="1374589" y="4151855"/>
            <a:chExt cx="456256" cy="795946"/>
          </a:xfrm>
        </p:grpSpPr>
        <p:sp>
          <p:nvSpPr>
            <p:cNvPr id="158" name="Rectangle 15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0" name="Group 159"/>
          <p:cNvGrpSpPr/>
          <p:nvPr/>
        </p:nvGrpSpPr>
        <p:grpSpPr>
          <a:xfrm>
            <a:off x="6472923" y="4122861"/>
            <a:ext cx="456256" cy="795946"/>
            <a:chOff x="1374589" y="4151855"/>
            <a:chExt cx="456256" cy="795946"/>
          </a:xfrm>
        </p:grpSpPr>
        <p:sp>
          <p:nvSpPr>
            <p:cNvPr id="161" name="Rectangle 160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1374589" y="4311051"/>
                  <a:ext cx="405074" cy="474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7442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3" name="Straight Arrow Connector 162"/>
          <p:cNvCxnSpPr/>
          <p:nvPr/>
        </p:nvCxnSpPr>
        <p:spPr bwMode="auto">
          <a:xfrm flipH="1">
            <a:off x="3535450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H="1">
            <a:off x="4717975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flipH="1">
            <a:off x="5900500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1994032" y="2518778"/>
            <a:ext cx="3547575" cy="478171"/>
            <a:chOff x="2582513" y="2522708"/>
            <a:chExt cx="3547575" cy="47817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2582513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65038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4947563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6130087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6" name="TextBox 55"/>
          <p:cNvSpPr txBox="1"/>
          <p:nvPr/>
        </p:nvSpPr>
        <p:spPr>
          <a:xfrm>
            <a:off x="1466991" y="3034833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60299" y="1612524"/>
            <a:ext cx="456256" cy="795946"/>
            <a:chOff x="1374589" y="4151855"/>
            <a:chExt cx="456256" cy="795946"/>
          </a:xfrm>
        </p:grpSpPr>
        <p:sp>
          <p:nvSpPr>
            <p:cNvPr id="6" name="Rectangle 5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74589" y="4311051"/>
                  <a:ext cx="405074" cy="469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916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545" r="-19697" b="-3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/>
          <p:cNvCxnSpPr/>
          <p:nvPr/>
        </p:nvCxnSpPr>
        <p:spPr bwMode="auto">
          <a:xfrm>
            <a:off x="1170400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1742824" y="1612524"/>
            <a:ext cx="456256" cy="795946"/>
            <a:chOff x="1374589" y="4151855"/>
            <a:chExt cx="456256" cy="795946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2925349" y="1612524"/>
            <a:ext cx="456256" cy="795946"/>
            <a:chOff x="1374589" y="4151855"/>
            <a:chExt cx="456256" cy="795946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>
            <a:off x="4107874" y="1612524"/>
            <a:ext cx="456256" cy="795946"/>
            <a:chOff x="1374589" y="4151855"/>
            <a:chExt cx="456256" cy="795946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5290398" y="1606823"/>
            <a:ext cx="456256" cy="795946"/>
            <a:chOff x="1374589" y="4151855"/>
            <a:chExt cx="456256" cy="795946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2" name="Straight Arrow Connector 101"/>
          <p:cNvCxnSpPr/>
          <p:nvPr/>
        </p:nvCxnSpPr>
        <p:spPr bwMode="auto">
          <a:xfrm>
            <a:off x="2352925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3535450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4717975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7" name="Group 166"/>
          <p:cNvGrpSpPr/>
          <p:nvPr/>
        </p:nvGrpSpPr>
        <p:grpSpPr>
          <a:xfrm flipV="1">
            <a:off x="1994032" y="3534382"/>
            <a:ext cx="3547575" cy="478171"/>
            <a:chOff x="2582513" y="2522708"/>
            <a:chExt cx="3547575" cy="478171"/>
          </a:xfrm>
        </p:grpSpPr>
        <p:cxnSp>
          <p:nvCxnSpPr>
            <p:cNvPr id="168" name="Straight Arrow Connector 167"/>
            <p:cNvCxnSpPr/>
            <p:nvPr/>
          </p:nvCxnSpPr>
          <p:spPr bwMode="auto">
            <a:xfrm flipH="1" flipV="1">
              <a:off x="2582513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 bwMode="auto">
            <a:xfrm flipH="1" flipV="1">
              <a:off x="3765038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 bwMode="auto">
            <a:xfrm flipH="1" flipV="1">
              <a:off x="4947563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 flipH="1" flipV="1">
              <a:off x="6130087" y="2522708"/>
              <a:ext cx="1" cy="4781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5" name="Rectangle 54"/>
          <p:cNvSpPr/>
          <p:nvPr/>
        </p:nvSpPr>
        <p:spPr bwMode="auto">
          <a:xfrm>
            <a:off x="7725762" y="3578368"/>
            <a:ext cx="410095" cy="79594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697707" y="3737564"/>
                <a:ext cx="40507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07" y="3737564"/>
                <a:ext cx="405074" cy="453137"/>
              </a:xfrm>
              <a:prstGeom prst="rect">
                <a:avLst/>
              </a:prstGeom>
              <a:blipFill rotWithShape="0">
                <a:blip r:embed="rId13"/>
                <a:stretch>
                  <a:fillRect r="-454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742824" y="4128562"/>
            <a:ext cx="456256" cy="795946"/>
            <a:chOff x="1749862" y="4122861"/>
            <a:chExt cx="456256" cy="795946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796023" y="4122861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749862" y="4282057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862" y="4282057"/>
                  <a:ext cx="405074" cy="46615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290398" y="1606823"/>
            <a:ext cx="456256" cy="795946"/>
            <a:chOff x="5290398" y="1606823"/>
            <a:chExt cx="456256" cy="795946"/>
          </a:xfrm>
        </p:grpSpPr>
        <p:sp>
          <p:nvSpPr>
            <p:cNvPr id="60" name="Rectangle 59"/>
            <p:cNvSpPr/>
            <p:nvPr/>
          </p:nvSpPr>
          <p:spPr bwMode="auto">
            <a:xfrm>
              <a:off x="5336559" y="1606823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290398" y="1766019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398" y="1766019"/>
                  <a:ext cx="405074" cy="46576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/>
          <p:cNvCxnSpPr/>
          <p:nvPr/>
        </p:nvCxnSpPr>
        <p:spPr bwMode="auto">
          <a:xfrm flipH="1">
            <a:off x="7957306" y="3030914"/>
            <a:ext cx="360500" cy="467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7534097" y="3030914"/>
            <a:ext cx="360500" cy="467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265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21632 0.0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69427 -0.2918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5500" y="4368453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 bwMode="auto">
          <a:xfrm>
            <a:off x="2578356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2626414" y="3416111"/>
            <a:ext cx="1006927" cy="869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3769062" y="3424805"/>
            <a:ext cx="1" cy="8605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3924100" y="3394462"/>
            <a:ext cx="979988" cy="9093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769062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959768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150473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382662" y="3228417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7" y="3224454"/>
            <a:ext cx="206511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53546" y="3223478"/>
            <a:ext cx="169836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4059821" y="3394462"/>
            <a:ext cx="1911609" cy="9093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594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5500" y="4368453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719657" y="4368453"/>
            <a:ext cx="438150" cy="795946"/>
            <a:chOff x="7697707" y="3578368"/>
            <a:chExt cx="438150" cy="7959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 bwMode="auto">
          <a:xfrm>
            <a:off x="2578356" y="2771293"/>
            <a:ext cx="2123195" cy="1509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757018" y="3462392"/>
            <a:ext cx="1810563" cy="875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803938" y="3373857"/>
            <a:ext cx="965327" cy="8658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060335" y="3394462"/>
            <a:ext cx="3585" cy="886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769062" y="2771293"/>
            <a:ext cx="1090140" cy="14547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959768" y="2771293"/>
            <a:ext cx="0" cy="14963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5164486" y="2771293"/>
            <a:ext cx="985988" cy="14963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382662" y="3228417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7" y="3224454"/>
            <a:ext cx="206511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53546" y="3223478"/>
            <a:ext cx="169836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5311360" y="3394462"/>
            <a:ext cx="742186" cy="886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21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5500" y="4368453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719657" y="4368453"/>
            <a:ext cx="438150" cy="795946"/>
            <a:chOff x="7697707" y="3578368"/>
            <a:chExt cx="438150" cy="7959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/>
          <p:cNvCxnSpPr/>
          <p:nvPr/>
        </p:nvCxnSpPr>
        <p:spPr bwMode="auto">
          <a:xfrm>
            <a:off x="5206829" y="4787984"/>
            <a:ext cx="456992" cy="2345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382662" y="3228417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7" y="3224454"/>
            <a:ext cx="206511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53546" y="3223478"/>
            <a:ext cx="169836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4051705" y="4787984"/>
            <a:ext cx="1612116" cy="554334"/>
          </a:xfrm>
          <a:prstGeom prst="bentConnector3">
            <a:avLst>
              <a:gd name="adj1" fmla="val 19947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90277" y="3828195"/>
            <a:ext cx="1043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City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utah</a:t>
            </a:r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641865" y="3981316"/>
            <a:ext cx="96424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41864" y="4288740"/>
            <a:ext cx="45719" cy="13575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641864" y="4596163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641865" y="4903586"/>
            <a:ext cx="171486" cy="1243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641865" y="5211009"/>
            <a:ext cx="342082" cy="13575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41864" y="5518432"/>
            <a:ext cx="96425" cy="15842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641864" y="5825857"/>
            <a:ext cx="96425" cy="15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12843" y="4859360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43" y="4859360"/>
                <a:ext cx="838082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7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5500" y="4368453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719657" y="4368453"/>
            <a:ext cx="438150" cy="795946"/>
            <a:chOff x="7697707" y="3578368"/>
            <a:chExt cx="438150" cy="7959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/>
          <p:cNvCxnSpPr/>
          <p:nvPr/>
        </p:nvCxnSpPr>
        <p:spPr bwMode="auto">
          <a:xfrm>
            <a:off x="5206829" y="4787984"/>
            <a:ext cx="456992" cy="2345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382662" y="3228417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7" y="3224454"/>
            <a:ext cx="206511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53546" y="3223478"/>
            <a:ext cx="169836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4051705" y="4787984"/>
            <a:ext cx="1612116" cy="554334"/>
          </a:xfrm>
          <a:prstGeom prst="bentConnector3">
            <a:avLst>
              <a:gd name="adj1" fmla="val 19947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90277" y="3828195"/>
            <a:ext cx="1043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City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</a:p>
          <a:p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utah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641865" y="3981316"/>
            <a:ext cx="96424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41864" y="4288740"/>
            <a:ext cx="45719" cy="13575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641864" y="4596163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641865" y="4903586"/>
            <a:ext cx="171486" cy="1243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641865" y="5211009"/>
            <a:ext cx="342082" cy="13575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41864" y="5518432"/>
            <a:ext cx="96425" cy="15842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641864" y="5825857"/>
            <a:ext cx="96425" cy="15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12843" y="4859360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43" y="4859360"/>
                <a:ext cx="838082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5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5500" y="4368453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719657" y="4368453"/>
            <a:ext cx="438150" cy="795946"/>
            <a:chOff x="7697707" y="3578368"/>
            <a:chExt cx="438150" cy="7959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/>
          <p:cNvSpPr/>
          <p:nvPr/>
        </p:nvSpPr>
        <p:spPr bwMode="auto">
          <a:xfrm>
            <a:off x="2382662" y="3228417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7" y="3224454"/>
            <a:ext cx="206511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53546" y="3223478"/>
            <a:ext cx="169836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0262" y="4580675"/>
            <a:ext cx="104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62828" y="4527648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828" y="4527648"/>
                <a:ext cx="838082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3924100" y="5233916"/>
            <a:ext cx="893716" cy="5605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5118666" y="4980785"/>
            <a:ext cx="1303284" cy="8137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56608" y="5286913"/>
            <a:ext cx="6909" cy="5075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4733684" y="5818914"/>
            <a:ext cx="438150" cy="795946"/>
            <a:chOff x="7697707" y="3578368"/>
            <a:chExt cx="438150" cy="795946"/>
          </a:xfrm>
        </p:grpSpPr>
        <p:sp>
          <p:nvSpPr>
            <p:cNvPr id="58" name="Rectangle 5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6061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756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5500" y="4368453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478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 bwMode="auto">
          <a:xfrm>
            <a:off x="2578356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2626414" y="3416111"/>
            <a:ext cx="1006927" cy="869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3769062" y="3424805"/>
            <a:ext cx="1" cy="8605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3924100" y="3394462"/>
            <a:ext cx="979988" cy="9093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769062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959768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150473" y="2771293"/>
            <a:ext cx="9353" cy="360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382662" y="3228417"/>
            <a:ext cx="573589" cy="1357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7" y="3224454"/>
            <a:ext cx="206511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53546" y="3223478"/>
            <a:ext cx="169836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4059821" y="3394462"/>
            <a:ext cx="1911609" cy="9093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698721" y="4685449"/>
            <a:ext cx="136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1287" y="4632422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87" y="4632422"/>
                <a:ext cx="838082" cy="453137"/>
              </a:xfrm>
              <a:prstGeom prst="rect">
                <a:avLst/>
              </a:prstGeom>
              <a:blipFill rotWithShape="0"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27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1600" dirty="0"/>
              <a:t>city('alabama','al','birmingham',284413).</a:t>
            </a:r>
          </a:p>
          <a:p>
            <a:pPr marL="0" indent="0">
              <a:buNone/>
            </a:pPr>
            <a:r>
              <a:rPr lang="en-US" sz="1600" dirty="0"/>
              <a:t>city('alabama','al','mobile',200452).</a:t>
            </a:r>
          </a:p>
          <a:p>
            <a:pPr marL="0" indent="0">
              <a:buNone/>
            </a:pPr>
            <a:r>
              <a:rPr lang="en-US" sz="1600" dirty="0"/>
              <a:t>city('alabama','al','montgomery',177857).</a:t>
            </a:r>
          </a:p>
          <a:p>
            <a:pPr marL="0" indent="0">
              <a:buNone/>
            </a:pPr>
            <a:r>
              <a:rPr lang="en-US" sz="1600" dirty="0"/>
              <a:t>city('alabama','al','huntsville',142513).</a:t>
            </a:r>
          </a:p>
          <a:p>
            <a:pPr marL="0" indent="0">
              <a:buNone/>
            </a:pPr>
            <a:r>
              <a:rPr lang="en-US" sz="1600" dirty="0"/>
              <a:t>city('alabama','al','tuscaloosa',75143).</a:t>
            </a:r>
          </a:p>
          <a:p>
            <a:pPr marL="0" indent="0">
              <a:buNone/>
            </a:pPr>
            <a:r>
              <a:rPr lang="en-US" sz="1600" dirty="0"/>
              <a:t>city('alaska','ak','anchorage',174431).</a:t>
            </a:r>
          </a:p>
          <a:p>
            <a:pPr marL="0" indent="0">
              <a:buNone/>
            </a:pPr>
            <a:r>
              <a:rPr lang="en-US" sz="1600" dirty="0"/>
              <a:t>city('arizona','az','phoenix',789704).</a:t>
            </a:r>
          </a:p>
          <a:p>
            <a:pPr marL="0" indent="0">
              <a:buNone/>
            </a:pPr>
            <a:r>
              <a:rPr lang="en-US" sz="1600" dirty="0"/>
              <a:t>city('arizona','az','tucson',330537).</a:t>
            </a:r>
          </a:p>
          <a:p>
            <a:pPr marL="0" indent="0">
              <a:buNone/>
            </a:pPr>
            <a:r>
              <a:rPr lang="en-US" sz="1600" dirty="0"/>
              <a:t>city('arizona','az','mesa',152453).</a:t>
            </a:r>
          </a:p>
          <a:p>
            <a:pPr marL="0" indent="0">
              <a:buNone/>
            </a:pPr>
            <a:r>
              <a:rPr lang="en-US" sz="1600" dirty="0"/>
              <a:t>city('arizona','az','tempe',106919).</a:t>
            </a:r>
          </a:p>
          <a:p>
            <a:pPr marL="0" indent="0">
              <a:buNone/>
            </a:pPr>
            <a:r>
              <a:rPr lang="en-US" sz="1600" dirty="0"/>
              <a:t>city('arizona','az','glendale',96988).</a:t>
            </a:r>
          </a:p>
          <a:p>
            <a:pPr marL="0" indent="0">
              <a:buNone/>
            </a:pPr>
            <a:r>
              <a:rPr lang="en-US" sz="1600" dirty="0"/>
              <a:t>city('arizona','az','scottsdale',88622).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arkansas</a:t>
            </a:r>
            <a:r>
              <a:rPr lang="en-US" sz="1600" dirty="0"/>
              <a:t>','</a:t>
            </a:r>
            <a:r>
              <a:rPr lang="en-US" sz="1600" dirty="0" err="1"/>
              <a:t>ar</a:t>
            </a:r>
            <a:r>
              <a:rPr lang="en-US" sz="1600" dirty="0"/>
              <a:t>','little rock',158915).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arkansas</a:t>
            </a:r>
            <a:r>
              <a:rPr lang="en-US" sz="1600" dirty="0"/>
              <a:t>','</a:t>
            </a:r>
            <a:r>
              <a:rPr lang="en-US" sz="1600" dirty="0" err="1"/>
              <a:t>ar</a:t>
            </a:r>
            <a:r>
              <a:rPr lang="en-US" sz="1600" dirty="0"/>
              <a:t>','fort smith',71384).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arkansas</a:t>
            </a:r>
            <a:r>
              <a:rPr lang="en-US" sz="1600" dirty="0"/>
              <a:t>','</a:t>
            </a:r>
            <a:r>
              <a:rPr lang="en-US" sz="1600" dirty="0" err="1"/>
              <a:t>ar</a:t>
            </a:r>
            <a:r>
              <a:rPr lang="en-US" sz="1600" dirty="0"/>
              <a:t>','north little rock',64388).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','ca','</a:t>
            </a:r>
            <a:r>
              <a:rPr lang="en-US" sz="1600" dirty="0" err="1"/>
              <a:t>los</a:t>
            </a:r>
            <a:r>
              <a:rPr lang="en-US" sz="1600" dirty="0"/>
              <a:t> angeles',2966850).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</a:t>
            </a:r>
            <a:r>
              <a:rPr lang="en-US" sz="1600" dirty="0" err="1"/>
              <a:t>ca','san</a:t>
            </a:r>
            <a:r>
              <a:rPr lang="en-US" sz="1600" dirty="0"/>
              <a:t> diego',875538).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</a:t>
            </a:r>
            <a:r>
              <a:rPr lang="en-US" sz="1600" dirty="0" err="1"/>
              <a:t>ca','san</a:t>
            </a:r>
            <a:r>
              <a:rPr lang="en-US" sz="1600" dirty="0"/>
              <a:t> francisco',678974).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</a:t>
            </a:r>
            <a:r>
              <a:rPr lang="en-US" sz="1600" dirty="0" err="1"/>
              <a:t>ca','san</a:t>
            </a:r>
            <a:r>
              <a:rPr lang="en-US" sz="1600" dirty="0"/>
              <a:t> jose',629442).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</a:t>
            </a:r>
            <a:r>
              <a:rPr lang="en-US" sz="1600" dirty="0" err="1"/>
              <a:t>ca','long</a:t>
            </a:r>
            <a:r>
              <a:rPr lang="en-US" sz="1600" dirty="0"/>
              <a:t> beach',361334).</a:t>
            </a:r>
          </a:p>
          <a:p>
            <a:pPr marL="0" indent="0">
              <a:buNone/>
            </a:pPr>
            <a:r>
              <a:rPr lang="en-US" sz="1600" dirty="0"/>
              <a:t>city('california','ca','oakland',339337).</a:t>
            </a:r>
          </a:p>
          <a:p>
            <a:pPr marL="0" indent="0">
              <a:buNone/>
            </a:pPr>
            <a:r>
              <a:rPr lang="en-US" sz="1600" dirty="0"/>
              <a:t>city('california','ca','sacramento',275741).</a:t>
            </a:r>
          </a:p>
          <a:p>
            <a:pPr marL="0" indent="0">
              <a:buNone/>
            </a:pPr>
            <a:r>
              <a:rPr lang="en-US" sz="1600" dirty="0"/>
              <a:t>city('california','ca','anaheim',219311).</a:t>
            </a:r>
          </a:p>
          <a:p>
            <a:pPr marL="0" indent="0">
              <a:buNone/>
            </a:pPr>
            <a:r>
              <a:rPr lang="en-US" sz="1600" dirty="0"/>
              <a:t>city('california','ca','fresno',218202).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','ca','</a:t>
            </a:r>
            <a:r>
              <a:rPr lang="en-US" sz="1600" dirty="0" err="1"/>
              <a:t>santa</a:t>
            </a:r>
            <a:r>
              <a:rPr lang="en-US" sz="1600" dirty="0"/>
              <a:t> ana',203713).</a:t>
            </a:r>
          </a:p>
          <a:p>
            <a:pPr marL="0" indent="0">
              <a:buNone/>
            </a:pPr>
            <a:r>
              <a:rPr lang="en-US" sz="1600" dirty="0"/>
              <a:t>city('california','ca','riverside',170876).</a:t>
            </a:r>
          </a:p>
          <a:p>
            <a:pPr marL="0" indent="0">
              <a:buNone/>
            </a:pPr>
            <a:r>
              <a:rPr lang="en-US" sz="1600" dirty="0"/>
              <a:t>city('</a:t>
            </a:r>
            <a:r>
              <a:rPr lang="en-US" sz="1600" dirty="0" err="1"/>
              <a:t>california</a:t>
            </a:r>
            <a:r>
              <a:rPr lang="en-US" sz="1600" dirty="0"/>
              <a:t>','ca','</a:t>
            </a:r>
            <a:r>
              <a:rPr lang="en-US" sz="1600" dirty="0" err="1"/>
              <a:t>huntington</a:t>
            </a:r>
            <a:r>
              <a:rPr lang="en-US" sz="1600" dirty="0"/>
              <a:t> beach',170505).</a:t>
            </a:r>
          </a:p>
          <a:p>
            <a:pPr marL="0" indent="0">
              <a:buNone/>
            </a:pPr>
            <a:r>
              <a:rPr lang="en-US" sz="1600" dirty="0"/>
              <a:t>city('california','ca','stockton',149779).</a:t>
            </a:r>
          </a:p>
          <a:p>
            <a:pPr marL="0" indent="0">
              <a:buNone/>
            </a:pPr>
            <a:r>
              <a:rPr lang="en-US" sz="1600" dirty="0"/>
              <a:t>city('california','ca','glendale',139060).</a:t>
            </a:r>
          </a:p>
          <a:p>
            <a:pPr marL="0" indent="0">
              <a:buNone/>
            </a:pPr>
            <a:r>
              <a:rPr lang="en-US" sz="1600" dirty="0"/>
              <a:t>city('california','ca','fremont',131945).</a:t>
            </a:r>
          </a:p>
          <a:p>
            <a:pPr marL="0" indent="0">
              <a:buNone/>
            </a:pPr>
            <a:r>
              <a:rPr lang="en-US" sz="16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484784"/>
            <a:ext cx="8280920" cy="53841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What states border Texas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313977" y="2064144"/>
            <a:ext cx="516046" cy="108596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140" y="2344601"/>
            <a:ext cx="27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Semantic Parser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78" y="3942920"/>
            <a:ext cx="964739" cy="133527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4307" y="3257565"/>
            <a:ext cx="8495387" cy="5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And(State, </a:t>
            </a:r>
            <a:r>
              <a:rPr lang="en-US" i="1" kern="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i="1" kern="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i="1" kern="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i="1" kern="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(Texas)))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2743" y="5366434"/>
            <a:ext cx="8178515" cy="5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/>
              <a:t>[New Mexico, Oklahoma, Arkansas, Louisiana]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140" y="4230992"/>
            <a:ext cx="27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Executor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261" y="6191753"/>
            <a:ext cx="747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Zelle</a:t>
            </a:r>
            <a:r>
              <a:rPr lang="en-US" sz="1600" dirty="0">
                <a:latin typeface="Century Gothic" panose="020B0502020202020204" pitchFamily="34" charset="0"/>
              </a:rPr>
              <a:t> and Mooney (1996), </a:t>
            </a:r>
            <a:r>
              <a:rPr lang="en-US" sz="1600" dirty="0" err="1">
                <a:latin typeface="Century Gothic" panose="020B0502020202020204" pitchFamily="34" charset="0"/>
              </a:rPr>
              <a:t>Zettlemoyer</a:t>
            </a:r>
            <a:r>
              <a:rPr lang="en-US" sz="1600" dirty="0">
                <a:latin typeface="Century Gothic" panose="020B0502020202020204" pitchFamily="34" charset="0"/>
              </a:rPr>
              <a:t> and Collins (2005, 2007), Liang et al. (2011), </a:t>
            </a:r>
            <a:r>
              <a:rPr lang="en-US" sz="1600" dirty="0" err="1">
                <a:latin typeface="Century Gothic" panose="020B0502020202020204" pitchFamily="34" charset="0"/>
              </a:rPr>
              <a:t>Artzi</a:t>
            </a:r>
            <a:r>
              <a:rPr lang="en-US" sz="1600" dirty="0">
                <a:latin typeface="Century Gothic" panose="020B0502020202020204" pitchFamily="34" charset="0"/>
              </a:rPr>
              <a:t> and </a:t>
            </a:r>
            <a:r>
              <a:rPr lang="en-US" sz="1600" dirty="0" err="1">
                <a:latin typeface="Century Gothic" panose="020B0502020202020204" pitchFamily="34" charset="0"/>
              </a:rPr>
              <a:t>Zettlemoyer</a:t>
            </a:r>
            <a:r>
              <a:rPr lang="en-US" sz="1600" dirty="0">
                <a:latin typeface="Century Gothic" panose="020B0502020202020204" pitchFamily="34" charset="0"/>
              </a:rPr>
              <a:t> (2013), </a:t>
            </a:r>
            <a:r>
              <a:rPr lang="en-US" sz="1600" dirty="0" err="1">
                <a:latin typeface="Century Gothic" panose="020B0502020202020204" pitchFamily="34" charset="0"/>
              </a:rPr>
              <a:t>Berant</a:t>
            </a:r>
            <a:r>
              <a:rPr lang="en-US" sz="1600" dirty="0">
                <a:latin typeface="Century Gothic" panose="020B0502020202020204" pitchFamily="34" charset="0"/>
              </a:rPr>
              <a:t> et al. (2013).</a:t>
            </a:r>
          </a:p>
        </p:txBody>
      </p:sp>
      <p:sp>
        <p:nvSpPr>
          <p:cNvPr id="16" name="Down Arrow 5"/>
          <p:cNvSpPr/>
          <p:nvPr/>
        </p:nvSpPr>
        <p:spPr bwMode="auto">
          <a:xfrm>
            <a:off x="4313977" y="3997512"/>
            <a:ext cx="516046" cy="131465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59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Entities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 entities pose a problem!</a:t>
            </a:r>
          </a:p>
          <a:p>
            <a:pPr lvl="1"/>
            <a:r>
              <a:rPr lang="en-US" dirty="0"/>
              <a:t>If we see an entity name we didn’t see during training, how can we even generate the right logical form?</a:t>
            </a:r>
          </a:p>
          <a:p>
            <a:r>
              <a:rPr lang="en-US" dirty="0"/>
              <a:t>Solution: </a:t>
            </a:r>
            <a:r>
              <a:rPr lang="en-US" b="1" dirty="0"/>
              <a:t>Attention-based copying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261" y="6364588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See also </a:t>
            </a:r>
            <a:r>
              <a:rPr lang="en-US" sz="1600" dirty="0" err="1">
                <a:latin typeface="Century Gothic" panose="020B0502020202020204" pitchFamily="34" charset="0"/>
              </a:rPr>
              <a:t>Gu</a:t>
            </a:r>
            <a:r>
              <a:rPr lang="en-US" sz="1600" dirty="0">
                <a:latin typeface="Century Gothic" panose="020B0502020202020204" pitchFamily="34" charset="0"/>
              </a:rPr>
              <a:t> et al. (2016), </a:t>
            </a:r>
            <a:r>
              <a:rPr lang="en-US" sz="1600" dirty="0" err="1">
                <a:latin typeface="Century Gothic" panose="020B0502020202020204" pitchFamily="34" charset="0"/>
              </a:rPr>
              <a:t>Gulcehre</a:t>
            </a:r>
            <a:r>
              <a:rPr lang="en-US" sz="1600" dirty="0">
                <a:latin typeface="Century Gothic" panose="020B0502020202020204" pitchFamily="34" charset="0"/>
              </a:rPr>
              <a:t> et al. (2016) </a:t>
            </a:r>
          </a:p>
        </p:txBody>
      </p:sp>
    </p:spTree>
    <p:extLst>
      <p:ext uri="{BB962C8B-B14F-4D97-AF65-F5344CB8AC3E}">
        <p14:creationId xmlns:p14="http://schemas.microsoft.com/office/powerpoint/2010/main" val="6387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73430" y="4174360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507587" y="4174360"/>
            <a:ext cx="438150" cy="795946"/>
            <a:chOff x="7697707" y="3578368"/>
            <a:chExt cx="438150" cy="7959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/>
          <p:cNvCxnSpPr/>
          <p:nvPr/>
        </p:nvCxnSpPr>
        <p:spPr bwMode="auto">
          <a:xfrm>
            <a:off x="3994759" y="4593891"/>
            <a:ext cx="456992" cy="2345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382663" y="3228417"/>
            <a:ext cx="114878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49432" y="3228417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55618" y="3224454"/>
            <a:ext cx="98520" cy="1310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906475" y="3223478"/>
            <a:ext cx="619743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2839635" y="4593891"/>
            <a:ext cx="1612116" cy="554334"/>
          </a:xfrm>
          <a:prstGeom prst="bentConnector3">
            <a:avLst>
              <a:gd name="adj1" fmla="val 19947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278207" y="3565862"/>
            <a:ext cx="1043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City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utah</a:t>
            </a:r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29795" y="3718983"/>
            <a:ext cx="96424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429794" y="4026406"/>
            <a:ext cx="121805" cy="14795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429794" y="4333830"/>
            <a:ext cx="171487" cy="120317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429795" y="4641253"/>
            <a:ext cx="171486" cy="1243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429795" y="4948676"/>
            <a:ext cx="121804" cy="15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29794" y="5256099"/>
            <a:ext cx="96425" cy="15842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429794" y="5563524"/>
            <a:ext cx="96425" cy="15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00773" y="4665267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73" y="4665267"/>
                <a:ext cx="838082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33064" y="3965885"/>
            <a:ext cx="241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And (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State , 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6695" y="3915328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5" y="3915328"/>
                <a:ext cx="838082" cy="453137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123046" y="3975973"/>
            <a:ext cx="1043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</a:t>
            </a:r>
          </a:p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states</a:t>
            </a:r>
          </a:p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border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endParaRPr lang="en-U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267154" y="5038790"/>
            <a:ext cx="619743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67154" y="4734817"/>
            <a:ext cx="98520" cy="1310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267154" y="4430086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267154" y="4125355"/>
            <a:ext cx="114878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64219 0.129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6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49653 0.174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7257 0.2201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10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25799 0.2662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1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 animBg="1"/>
      <p:bldP spid="47" grpId="0" animBg="1"/>
      <p:bldP spid="48" grpId="0" animBg="1"/>
      <p:bldP spid="42" grpId="0"/>
      <p:bldP spid="43" grpId="0" animBg="1"/>
      <p:bldP spid="44" grpId="0" animBg="1"/>
      <p:bldP spid="52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36501" y="1917626"/>
            <a:ext cx="4003831" cy="795946"/>
            <a:chOff x="1742824" y="4128562"/>
            <a:chExt cx="4003831" cy="795946"/>
          </a:xfrm>
        </p:grpSpPr>
        <p:grpSp>
          <p:nvGrpSpPr>
            <p:cNvPr id="147" name="Group 146"/>
            <p:cNvGrpSpPr/>
            <p:nvPr/>
          </p:nvGrpSpPr>
          <p:grpSpPr>
            <a:xfrm>
              <a:off x="1742824" y="4128562"/>
              <a:ext cx="456256" cy="795946"/>
              <a:chOff x="1374589" y="4151855"/>
              <a:chExt cx="456256" cy="79594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478" r="-7463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/>
            <p:cNvGrpSpPr/>
            <p:nvPr/>
          </p:nvGrpSpPr>
          <p:grpSpPr>
            <a:xfrm>
              <a:off x="2925349" y="4128562"/>
              <a:ext cx="456256" cy="795946"/>
              <a:chOff x="1374589" y="4151855"/>
              <a:chExt cx="456256" cy="795946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531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78" r="-8955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4107874" y="4128562"/>
              <a:ext cx="456256" cy="795946"/>
              <a:chOff x="1374589" y="4151855"/>
              <a:chExt cx="456256" cy="795946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478" r="-89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5290399" y="4128562"/>
              <a:ext cx="456256" cy="795946"/>
              <a:chOff x="1374589" y="4151855"/>
              <a:chExt cx="456256" cy="795946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1420750" y="4151855"/>
                <a:ext cx="410095" cy="79594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4589" y="4311051"/>
                    <a:ext cx="405074" cy="46576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78" r="-895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60668" y="1342511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73430" y="4174360"/>
            <a:ext cx="438150" cy="795946"/>
            <a:chOff x="7697707" y="3578368"/>
            <a:chExt cx="438150" cy="7959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507587" y="4174360"/>
            <a:ext cx="438150" cy="795946"/>
            <a:chOff x="7697707" y="3578368"/>
            <a:chExt cx="438150" cy="7959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725762" y="3578368"/>
              <a:ext cx="410095" cy="79594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707" y="3737564"/>
                  <a:ext cx="405074" cy="4531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985"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Arrow Connector 25"/>
          <p:cNvCxnSpPr/>
          <p:nvPr/>
        </p:nvCxnSpPr>
        <p:spPr bwMode="auto">
          <a:xfrm>
            <a:off x="3994759" y="4593891"/>
            <a:ext cx="456992" cy="2345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>
            <a:off x="2839635" y="4593891"/>
            <a:ext cx="1612116" cy="554334"/>
          </a:xfrm>
          <a:prstGeom prst="bentConnector3">
            <a:avLst>
              <a:gd name="adj1" fmla="val 19947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278207" y="3565862"/>
            <a:ext cx="1043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City</a:t>
            </a: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</a:p>
          <a:p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utah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en-US" sz="20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29795" y="3718983"/>
            <a:ext cx="96424" cy="13575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429794" y="4026406"/>
            <a:ext cx="121805" cy="14795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429794" y="4333830"/>
            <a:ext cx="171487" cy="120317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429795" y="4641253"/>
            <a:ext cx="171486" cy="1243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429795" y="4948676"/>
            <a:ext cx="121804" cy="15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29794" y="5256099"/>
            <a:ext cx="96425" cy="15842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429794" y="5563524"/>
            <a:ext cx="96425" cy="15842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00773" y="4665267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73" y="4665267"/>
                <a:ext cx="838082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33064" y="3965885"/>
            <a:ext cx="241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And (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State , 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6695" y="3915328"/>
                <a:ext cx="8380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5" y="3915328"/>
                <a:ext cx="838082" cy="453137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123046" y="3975973"/>
            <a:ext cx="1043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BA9E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</a:t>
            </a:r>
          </a:p>
          <a:p>
            <a:r>
              <a:rPr lang="en-US" sz="2000" dirty="0">
                <a:solidFill>
                  <a:srgbClr val="CBA9E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states</a:t>
            </a:r>
          </a:p>
          <a:p>
            <a:r>
              <a:rPr lang="en-US" sz="2000" dirty="0">
                <a:solidFill>
                  <a:srgbClr val="CBA9E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border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endParaRPr lang="en-U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267154" y="5038790"/>
            <a:ext cx="619743" cy="13673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67154" y="4734817"/>
            <a:ext cx="98520" cy="13103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267154" y="4430086"/>
            <a:ext cx="45719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267154" y="4125355"/>
            <a:ext cx="114878" cy="1317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77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Training: maximize </a:t>
            </a:r>
            <a:r>
              <a:rPr lang="en-US" dirty="0" err="1"/>
              <a:t>loglikelihood</a:t>
            </a:r>
            <a:r>
              <a:rPr lang="en-US" dirty="0"/>
              <a:t> of correct logical form with SGD</a:t>
            </a:r>
          </a:p>
          <a:p>
            <a:r>
              <a:rPr lang="en-US" dirty="0"/>
              <a:t>Test time</a:t>
            </a:r>
          </a:p>
          <a:p>
            <a:pPr lvl="1"/>
            <a:r>
              <a:rPr lang="en-US" dirty="0"/>
              <a:t>Decode with beam search</a:t>
            </a:r>
          </a:p>
          <a:p>
            <a:pPr lvl="1"/>
            <a:r>
              <a:rPr lang="en-US" dirty="0"/>
              <a:t>Add missing parentheses</a:t>
            </a:r>
          </a:p>
          <a:p>
            <a:pPr lvl="1"/>
            <a:r>
              <a:rPr lang="en-US" dirty="0"/>
              <a:t>Prune logical forms that result in execution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(Take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57757"/>
              </p:ext>
            </p:extLst>
          </p:nvPr>
        </p:nvGraphicFramePr>
        <p:xfrm>
          <a:off x="468313" y="1438629"/>
          <a:ext cx="8280400" cy="2926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7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Geoquery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 err="1"/>
                        <a:t>Zettlemoyer</a:t>
                      </a:r>
                      <a:r>
                        <a:rPr lang="en-US" dirty="0"/>
                        <a:t> and Collins</a:t>
                      </a:r>
                      <a:r>
                        <a:rPr lang="en-US" baseline="0" dirty="0"/>
                        <a:t> (2007)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Liang et al. (2011)*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Zhao</a:t>
                      </a:r>
                      <a:r>
                        <a:rPr lang="en-US" baseline="0" dirty="0"/>
                        <a:t> and Huang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Wang</a:t>
                      </a:r>
                      <a:r>
                        <a:rPr lang="en-US" baseline="0" dirty="0"/>
                        <a:t> et al. (2015)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Our RNN 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75.8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* Not directly comparable; used a seed lexicon for predicates.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382" y="5133319"/>
            <a:ext cx="7785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How can we do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Neural Semantic Parser</a:t>
            </a:r>
          </a:p>
          <a:p>
            <a:r>
              <a:rPr lang="en-US" dirty="0"/>
              <a:t>Data Recombination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Regularities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7544" y="1484784"/>
            <a:ext cx="8280920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dirty="0"/>
              <a:t>Given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iowa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 </a:t>
            </a:r>
            <a:b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</a:p>
          <a:p>
            <a:pPr>
              <a:buClr>
                <a:prstClr val="black"/>
              </a:buClr>
            </a:pPr>
            <a:r>
              <a:rPr lang="en-US" dirty="0"/>
              <a:t>We know how to parse</a:t>
            </a:r>
          </a:p>
          <a:p>
            <a:pPr lvl="1">
              <a:buClr>
                <a:prstClr val="black"/>
              </a:buClr>
            </a:pPr>
            <a:r>
              <a:rPr lang="en-US" i="1" dirty="0">
                <a:solidFill>
                  <a:srgbClr val="0070C0"/>
                </a:solidFill>
              </a:rPr>
              <a:t>what are the major cities in </a:t>
            </a:r>
            <a:r>
              <a:rPr lang="en-US" b="1" i="1" dirty="0" err="1">
                <a:solidFill>
                  <a:srgbClr val="0070C0"/>
                </a:solidFill>
              </a:rPr>
              <a:t>texas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? </a:t>
            </a:r>
          </a:p>
          <a:p>
            <a:pPr marL="457200" lvl="1" indent="0">
              <a:buClr>
                <a:prstClr val="black"/>
              </a:buClr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</a:p>
          <a:p>
            <a:pPr lvl="1">
              <a:buClr>
                <a:prstClr val="black"/>
              </a:buClr>
            </a:pPr>
            <a:endParaRPr lang="en-US" dirty="0"/>
          </a:p>
          <a:p>
            <a:pPr lvl="1">
              <a:buClr>
                <a:prstClr val="black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Regularities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build a neural model that respects compositional structural regularities?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12241" y="2636433"/>
            <a:ext cx="2187480" cy="1105501"/>
            <a:chOff x="555720" y="1932292"/>
            <a:chExt cx="2187480" cy="11055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14" y="1932292"/>
              <a:ext cx="797292" cy="7972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5720" y="2637683"/>
              <a:ext cx="2187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Initial data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3178" y="4049970"/>
            <a:ext cx="2685607" cy="1624670"/>
            <a:chOff x="600517" y="4279279"/>
            <a:chExt cx="2685607" cy="16246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675" y="4279279"/>
              <a:ext cx="781290" cy="12540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0517" y="5503839"/>
              <a:ext cx="2685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Prior Knowledge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53399" y="3776327"/>
            <a:ext cx="3274389" cy="1653658"/>
            <a:chOff x="2949265" y="3348411"/>
            <a:chExt cx="3274389" cy="16536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184" y="3348411"/>
              <a:ext cx="986550" cy="9865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49265" y="4294183"/>
              <a:ext cx="3274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Recombinant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Examples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3634076" y="4311740"/>
            <a:ext cx="1551508" cy="8245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521690" y="3151173"/>
            <a:ext cx="1663894" cy="9764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375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Clr>
                <a:prstClr val="black"/>
              </a:buClr>
              <a:buNone/>
            </a:pPr>
            <a:r>
              <a:rPr lang="en-US" dirty="0"/>
              <a:t>Dataset:</a:t>
            </a:r>
          </a:p>
          <a:p>
            <a:pPr marL="114300" indent="0">
              <a:buClr>
                <a:prstClr val="black"/>
              </a:buClr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None/>
            </a:pPr>
            <a:r>
              <a:rPr lang="en-US" i="1" dirty="0">
                <a:solidFill>
                  <a:srgbClr val="0070C0"/>
                </a:solidFill>
              </a:rPr>
              <a:t>                    what are the major cities in             ?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     )))</a:t>
            </a:r>
          </a:p>
          <a:p>
            <a:pPr marL="114300" indent="0">
              <a:buClr>
                <a:prstClr val="black"/>
              </a:buClr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None/>
            </a:pPr>
            <a:r>
              <a:rPr lang="en-US" i="1" dirty="0">
                <a:solidFill>
                  <a:srgbClr val="0070C0"/>
                </a:solidFill>
              </a:rPr>
              <a:t>                    what are states that border            ?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              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And(State,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     )))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46158" y="2426482"/>
            <a:ext cx="1197483" cy="11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114300" indent="0" algn="ctr">
              <a:buClr>
                <a:prstClr val="black"/>
              </a:buClr>
              <a:buFont typeface="Times" charset="0"/>
              <a:buNone/>
            </a:pPr>
            <a:r>
              <a:rPr lang="en-US" i="1" kern="0" dirty="0" err="1">
                <a:solidFill>
                  <a:srgbClr val="0070C0"/>
                </a:solidFill>
              </a:rPr>
              <a:t>iowa</a:t>
            </a:r>
            <a:br>
              <a:rPr lang="en-US" i="1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28439" y="4249738"/>
            <a:ext cx="1432920" cy="11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114300" indent="0" algn="ctr">
              <a:buClr>
                <a:prstClr val="black"/>
              </a:buClr>
              <a:buFont typeface="Times" charset="0"/>
              <a:buNone/>
            </a:pPr>
            <a:r>
              <a:rPr lang="en-US" i="1" kern="0" dirty="0" err="1">
                <a:solidFill>
                  <a:srgbClr val="0070C0"/>
                </a:solidFill>
              </a:rPr>
              <a:t>texas</a:t>
            </a:r>
            <a:br>
              <a:rPr lang="en-US" i="1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10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00017 0.2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017 -0.2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367196" y="2506916"/>
            <a:ext cx="2219607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61711" y="1611522"/>
            <a:ext cx="805758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861711" y="2073243"/>
            <a:ext cx="2725093" cy="452673"/>
          </a:xfrm>
          <a:custGeom>
            <a:avLst/>
            <a:gdLst>
              <a:gd name="connsiteX0" fmla="*/ 0 w 2725093"/>
              <a:gd name="connsiteY0" fmla="*/ 0 h 452673"/>
              <a:gd name="connsiteX1" fmla="*/ 805758 w 2725093"/>
              <a:gd name="connsiteY1" fmla="*/ 0 h 452673"/>
              <a:gd name="connsiteX2" fmla="*/ 2725093 w 2725093"/>
              <a:gd name="connsiteY2" fmla="*/ 452673 h 452673"/>
              <a:gd name="connsiteX3" fmla="*/ 497940 w 2725093"/>
              <a:gd name="connsiteY3" fmla="*/ 452673 h 452673"/>
              <a:gd name="connsiteX4" fmla="*/ 0 w 2725093"/>
              <a:gd name="connsiteY4" fmla="*/ 0 h 45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093" h="452673">
                <a:moveTo>
                  <a:pt x="0" y="0"/>
                </a:moveTo>
                <a:lnTo>
                  <a:pt x="805758" y="0"/>
                </a:lnTo>
                <a:lnTo>
                  <a:pt x="2725093" y="452673"/>
                </a:lnTo>
                <a:lnTo>
                  <a:pt x="497940" y="452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548" y="1611522"/>
            <a:ext cx="8011525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iowa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 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And(City, Major,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LocatedIn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iowa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1: Apply high-precision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46367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  <a:p>
            <a:r>
              <a:rPr lang="en-US" dirty="0"/>
              <a:t>Data Recombination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367196" y="2506916"/>
            <a:ext cx="2219607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61711" y="1611522"/>
            <a:ext cx="805758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861711" y="2073243"/>
            <a:ext cx="2725093" cy="452673"/>
          </a:xfrm>
          <a:custGeom>
            <a:avLst/>
            <a:gdLst>
              <a:gd name="connsiteX0" fmla="*/ 0 w 2725093"/>
              <a:gd name="connsiteY0" fmla="*/ 0 h 452673"/>
              <a:gd name="connsiteX1" fmla="*/ 805758 w 2725093"/>
              <a:gd name="connsiteY1" fmla="*/ 0 h 452673"/>
              <a:gd name="connsiteX2" fmla="*/ 2725093 w 2725093"/>
              <a:gd name="connsiteY2" fmla="*/ 452673 h 452673"/>
              <a:gd name="connsiteX3" fmla="*/ 497940 w 2725093"/>
              <a:gd name="connsiteY3" fmla="*/ 452673 h 452673"/>
              <a:gd name="connsiteX4" fmla="*/ 0 w 2725093"/>
              <a:gd name="connsiteY4" fmla="*/ 0 h 45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093" h="452673">
                <a:moveTo>
                  <a:pt x="0" y="0"/>
                </a:moveTo>
                <a:lnTo>
                  <a:pt x="805758" y="0"/>
                </a:lnTo>
                <a:lnTo>
                  <a:pt x="2725093" y="452673"/>
                </a:lnTo>
                <a:lnTo>
                  <a:pt x="497940" y="452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548" y="1611522"/>
            <a:ext cx="8011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iowa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 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And(City, Major,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LocatedIn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b="1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iowa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1: Apply high-precision alignment rules</a:t>
            </a:r>
            <a:endParaRPr lang="en-US" kern="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2: Infer types of aligned fragments</a:t>
            </a:r>
          </a:p>
        </p:txBody>
      </p:sp>
    </p:spTree>
    <p:extLst>
      <p:ext uri="{BB962C8B-B14F-4D97-AF65-F5344CB8AC3E}">
        <p14:creationId xmlns:p14="http://schemas.microsoft.com/office/powerpoint/2010/main" val="1605264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548" y="1611522"/>
            <a:ext cx="8011525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Root → (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 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?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,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 </a:t>
            </a:r>
          </a:p>
          <a:p>
            <a:pPr marL="800100" lvl="2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      And(City, Major,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LocatedIn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endParaRPr lang="en-US" kern="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 → (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iowa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,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iowa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1: Apply high-precision alignment rules</a:t>
            </a:r>
            <a:endParaRPr lang="en-US" kern="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2: Infer types of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3: Generate grammar rules by abstracting aligned fragments</a:t>
            </a:r>
          </a:p>
        </p:txBody>
      </p:sp>
    </p:spTree>
    <p:extLst>
      <p:ext uri="{BB962C8B-B14F-4D97-AF65-F5344CB8AC3E}">
        <p14:creationId xmlns:p14="http://schemas.microsoft.com/office/powerpoint/2010/main" val="4094934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548" y="1611522"/>
            <a:ext cx="801152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Root → (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states that border </a:t>
            </a: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 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?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,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 </a:t>
            </a:r>
          </a:p>
          <a:p>
            <a:pPr marL="800100" lvl="2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      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endParaRPr lang="en-US" kern="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 → (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,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endParaRPr lang="en-US" kern="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1: Apply high-precision alignment rules</a:t>
            </a: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2: Infer types of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3: Generate grammar rules by abstracting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(Repeat for other examples)</a:t>
            </a:r>
          </a:p>
        </p:txBody>
      </p:sp>
    </p:spTree>
    <p:extLst>
      <p:ext uri="{BB962C8B-B14F-4D97-AF65-F5344CB8AC3E}">
        <p14:creationId xmlns:p14="http://schemas.microsoft.com/office/powerpoint/2010/main" val="362401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548" y="1611522"/>
            <a:ext cx="801152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kern="0" cap="small" dirty="0">
                <a:latin typeface="Century Gothic" panose="020B0502020202020204" pitchFamily="34" charset="0"/>
                <a:ea typeface="ＭＳ Ｐゴシック" pitchFamily="-112" charset="-128"/>
              </a:rPr>
              <a:t>State 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? 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And(City, Major,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LocatedIn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cap="small" dirty="0">
                <a:latin typeface="Century Gothic" panose="020B0502020202020204" pitchFamily="34" charset="0"/>
                <a:ea typeface="ＭＳ Ｐゴシック" pitchFamily="-112" charset="-128"/>
              </a:rPr>
              <a:t>State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1: Apply high-precision alignment rules</a:t>
            </a:r>
            <a:endParaRPr lang="en-US" kern="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2: Infer types of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3: Generate grammar rules by abstracting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4: Combine rules from different examples to form new “recombinant” examples</a:t>
            </a:r>
          </a:p>
        </p:txBody>
      </p:sp>
    </p:spTree>
    <p:extLst>
      <p:ext uri="{BB962C8B-B14F-4D97-AF65-F5344CB8AC3E}">
        <p14:creationId xmlns:p14="http://schemas.microsoft.com/office/powerpoint/2010/main" val="68792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67196" y="2506916"/>
            <a:ext cx="2382570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61710" y="1611522"/>
            <a:ext cx="869133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861712" y="2064190"/>
            <a:ext cx="2888054" cy="461727"/>
          </a:xfrm>
          <a:custGeom>
            <a:avLst/>
            <a:gdLst>
              <a:gd name="connsiteX0" fmla="*/ 0 w 2869948"/>
              <a:gd name="connsiteY0" fmla="*/ 0 h 461727"/>
              <a:gd name="connsiteX1" fmla="*/ 841972 w 2869948"/>
              <a:gd name="connsiteY1" fmla="*/ 0 h 461727"/>
              <a:gd name="connsiteX2" fmla="*/ 2869948 w 2869948"/>
              <a:gd name="connsiteY2" fmla="*/ 461727 h 461727"/>
              <a:gd name="connsiteX3" fmla="*/ 516047 w 2869948"/>
              <a:gd name="connsiteY3" fmla="*/ 461727 h 461727"/>
              <a:gd name="connsiteX4" fmla="*/ 0 w 2869948"/>
              <a:gd name="connsiteY4" fmla="*/ 0 h 46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948" h="461727">
                <a:moveTo>
                  <a:pt x="0" y="0"/>
                </a:moveTo>
                <a:lnTo>
                  <a:pt x="841972" y="0"/>
                </a:lnTo>
                <a:lnTo>
                  <a:pt x="2869948" y="461727"/>
                </a:lnTo>
                <a:lnTo>
                  <a:pt x="516047" y="4617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548" y="1611522"/>
            <a:ext cx="801152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 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And(City, Major,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LocatedIn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1: Apply high-precision alignment rules</a:t>
            </a:r>
            <a:endParaRPr lang="en-US" kern="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2: Infer types of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3: Generate grammar rules by abstracting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4: Combine rules from different examples to form new “recombinant” examples</a:t>
            </a:r>
          </a:p>
        </p:txBody>
      </p:sp>
    </p:spTree>
    <p:extLst>
      <p:ext uri="{BB962C8B-B14F-4D97-AF65-F5344CB8AC3E}">
        <p14:creationId xmlns:p14="http://schemas.microsoft.com/office/powerpoint/2010/main" val="992805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4757" y="1503667"/>
            <a:ext cx="2187480" cy="1105501"/>
            <a:chOff x="555720" y="1932292"/>
            <a:chExt cx="2187480" cy="1105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14" y="1932292"/>
              <a:ext cx="797292" cy="7972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5720" y="2637683"/>
              <a:ext cx="2187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Initial data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5694" y="2917204"/>
            <a:ext cx="2685607" cy="1624670"/>
            <a:chOff x="600517" y="4279279"/>
            <a:chExt cx="2685607" cy="16246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675" y="4279279"/>
              <a:ext cx="781290" cy="12540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0517" y="5503839"/>
              <a:ext cx="2685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Prior Knowledge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5915" y="2643561"/>
            <a:ext cx="3274389" cy="1653658"/>
            <a:chOff x="2949265" y="3348411"/>
            <a:chExt cx="3274389" cy="16536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184" y="3348411"/>
              <a:ext cx="986550" cy="986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49265" y="4294183"/>
              <a:ext cx="3274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Recombinant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Examples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2296592" y="3178974"/>
            <a:ext cx="1551508" cy="8245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84206" y="2018407"/>
            <a:ext cx="1663894" cy="9764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7019" y="5007228"/>
            <a:ext cx="841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Step 1: </a:t>
            </a:r>
            <a:r>
              <a:rPr lang="en-US" b="1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Generate recombinant examples 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using training data and prior knowledge about domain</a:t>
            </a:r>
          </a:p>
        </p:txBody>
      </p:sp>
    </p:spTree>
    <p:extLst>
      <p:ext uri="{BB962C8B-B14F-4D97-AF65-F5344CB8AC3E}">
        <p14:creationId xmlns:p14="http://schemas.microsoft.com/office/powerpoint/2010/main" val="3155687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296025" y="2642066"/>
            <a:ext cx="2762250" cy="1347377"/>
            <a:chOff x="6248400" y="3338879"/>
            <a:chExt cx="2762250" cy="13473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772" y="3338879"/>
              <a:ext cx="883506" cy="93062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48400" y="4286146"/>
              <a:ext cx="2762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Model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2296592" y="3178974"/>
            <a:ext cx="1551508" cy="8245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84206" y="2018407"/>
            <a:ext cx="1663894" cy="9764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190245" y="3213728"/>
            <a:ext cx="1756831" cy="71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92207" y="1834261"/>
            <a:ext cx="4754869" cy="10993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7019" y="5007228"/>
            <a:ext cx="9187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Step 2: </a:t>
            </a:r>
            <a:r>
              <a:rPr lang="en-US" b="1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Train on these examples 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to increase model’s awareness of task structure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5694" y="2917204"/>
            <a:ext cx="2685607" cy="1624670"/>
            <a:chOff x="600517" y="4279279"/>
            <a:chExt cx="2685607" cy="16246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675" y="4279279"/>
              <a:ext cx="781290" cy="125406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0517" y="5503839"/>
              <a:ext cx="2685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Prior Knowledge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4757" y="1503667"/>
            <a:ext cx="2187480" cy="1105501"/>
            <a:chOff x="555720" y="1932292"/>
            <a:chExt cx="2187480" cy="11055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14" y="1932292"/>
              <a:ext cx="797292" cy="79729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5720" y="2637683"/>
              <a:ext cx="2187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Initial data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15915" y="2643561"/>
            <a:ext cx="3274389" cy="1653658"/>
            <a:chOff x="2949265" y="3348411"/>
            <a:chExt cx="3274389" cy="165365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184" y="3348411"/>
              <a:ext cx="986550" cy="9865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949265" y="4294183"/>
              <a:ext cx="3274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Recombinant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Examples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399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epoch, sample new recombinant examples from grammar</a:t>
            </a:r>
          </a:p>
          <a:p>
            <a:pPr lvl="1"/>
            <a:r>
              <a:rPr lang="en-US" dirty="0"/>
              <a:t>Choose production rules uniformly at random</a:t>
            </a:r>
          </a:p>
          <a:p>
            <a:r>
              <a:rPr lang="en-US" dirty="0"/>
              <a:t>Train on recombinant examples plus original training examples in 1:1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0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(Take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68668"/>
              </p:ext>
            </p:extLst>
          </p:nvPr>
        </p:nvGraphicFramePr>
        <p:xfrm>
          <a:off x="468313" y="1438629"/>
          <a:ext cx="8280400" cy="3291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7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Geoquery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 err="1"/>
                        <a:t>Zettlemoyer</a:t>
                      </a:r>
                      <a:r>
                        <a:rPr lang="en-US" dirty="0"/>
                        <a:t> and Collins</a:t>
                      </a:r>
                      <a:r>
                        <a:rPr lang="en-US" baseline="0" dirty="0"/>
                        <a:t> (2007)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Liang et al. (2011)*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Zhao</a:t>
                      </a:r>
                      <a:r>
                        <a:rPr lang="en-US" baseline="0" dirty="0"/>
                        <a:t> and Huang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Wang</a:t>
                      </a:r>
                      <a:r>
                        <a:rPr lang="en-US" baseline="0" dirty="0"/>
                        <a:t> et al. (2015)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Our RNN 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75.8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Abstracting Entities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85.4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79.9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75.3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* Not directly comparable; used a seed lexicon for predicates.</a:t>
            </a:r>
          </a:p>
        </p:txBody>
      </p:sp>
    </p:spTree>
    <p:extLst>
      <p:ext uri="{BB962C8B-B14F-4D97-AF65-F5344CB8AC3E}">
        <p14:creationId xmlns:p14="http://schemas.microsoft.com/office/powerpoint/2010/main" val="1666900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Regularities,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7544" y="1484784"/>
            <a:ext cx="8280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dirty="0"/>
              <a:t>Given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iowa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 </a:t>
            </a:r>
            <a:b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dirty="0">
                <a:solidFill>
                  <a:srgbClr val="0070C0"/>
                </a:solidFill>
              </a:rPr>
              <a:t>what are states that border </a:t>
            </a:r>
            <a:r>
              <a:rPr lang="en-US" i="1" dirty="0" err="1">
                <a:solidFill>
                  <a:srgbClr val="0070C0"/>
                </a:solidFill>
              </a:rPr>
              <a:t>texas</a:t>
            </a:r>
            <a:r>
              <a:rPr lang="en-US" i="1" dirty="0">
                <a:solidFill>
                  <a:srgbClr val="0070C0"/>
                </a:solidFill>
              </a:rPr>
              <a:t> ?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And(State,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</a:p>
          <a:p>
            <a:pPr>
              <a:buClr>
                <a:prstClr val="black"/>
              </a:buClr>
            </a:pPr>
            <a:r>
              <a:rPr lang="en-US" dirty="0"/>
              <a:t>We know how to parse</a:t>
            </a:r>
          </a:p>
          <a:p>
            <a:pPr lvl="1">
              <a:buClr>
                <a:prstClr val="black"/>
              </a:buClr>
            </a:pPr>
            <a:r>
              <a:rPr lang="en-US" i="1" dirty="0">
                <a:solidFill>
                  <a:srgbClr val="0070C0"/>
                </a:solidFill>
              </a:rPr>
              <a:t>what are the major cities in 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        </a:t>
            </a:r>
            <a:r>
              <a:rPr lang="en-US" b="1" i="1" dirty="0">
                <a:solidFill>
                  <a:srgbClr val="0070C0"/>
                </a:solidFill>
              </a:rPr>
              <a:t>states that border </a:t>
            </a:r>
            <a:r>
              <a:rPr lang="en-US" b="1" i="1" dirty="0" err="1">
                <a:solidFill>
                  <a:srgbClr val="0070C0"/>
                </a:solidFill>
              </a:rPr>
              <a:t>texas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? </a:t>
            </a:r>
          </a:p>
          <a:p>
            <a:pPr marL="457200" lvl="1" indent="0">
              <a:buClr>
                <a:prstClr val="black"/>
              </a:buClr>
              <a:buNone/>
            </a:pP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And(State,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lvl="1">
              <a:buClr>
                <a:prstClr val="black"/>
              </a:buClr>
            </a:pPr>
            <a:endParaRPr lang="en-US" dirty="0"/>
          </a:p>
          <a:p>
            <a:pPr lvl="1">
              <a:buClr>
                <a:prstClr val="black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Recombination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49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96706" y="2506916"/>
            <a:ext cx="5803270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45258" y="1611522"/>
            <a:ext cx="3594227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96705" y="2055137"/>
            <a:ext cx="5803271" cy="470780"/>
          </a:xfrm>
          <a:custGeom>
            <a:avLst/>
            <a:gdLst>
              <a:gd name="connsiteX0" fmla="*/ 1430447 w 5803271"/>
              <a:gd name="connsiteY0" fmla="*/ 0 h 470780"/>
              <a:gd name="connsiteX1" fmla="*/ 5042780 w 5803271"/>
              <a:gd name="connsiteY1" fmla="*/ 0 h 470780"/>
              <a:gd name="connsiteX2" fmla="*/ 5803271 w 5803271"/>
              <a:gd name="connsiteY2" fmla="*/ 470780 h 470780"/>
              <a:gd name="connsiteX3" fmla="*/ 0 w 5803271"/>
              <a:gd name="connsiteY3" fmla="*/ 470780 h 470780"/>
              <a:gd name="connsiteX4" fmla="*/ 1430447 w 5803271"/>
              <a:gd name="connsiteY4" fmla="*/ 0 h 47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271" h="470780">
                <a:moveTo>
                  <a:pt x="1430447" y="0"/>
                </a:moveTo>
                <a:lnTo>
                  <a:pt x="5042780" y="0"/>
                </a:lnTo>
                <a:lnTo>
                  <a:pt x="5803271" y="470780"/>
                </a:lnTo>
                <a:lnTo>
                  <a:pt x="0" y="470780"/>
                </a:lnTo>
                <a:lnTo>
                  <a:pt x="143044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Whole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548" y="1611522"/>
            <a:ext cx="8011525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states that border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1: Apply high-precision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1549929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96706" y="2506916"/>
            <a:ext cx="5803270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45258" y="1611522"/>
            <a:ext cx="3594227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96705" y="2055137"/>
            <a:ext cx="5803271" cy="470780"/>
          </a:xfrm>
          <a:custGeom>
            <a:avLst/>
            <a:gdLst>
              <a:gd name="connsiteX0" fmla="*/ 1430447 w 5803271"/>
              <a:gd name="connsiteY0" fmla="*/ 0 h 470780"/>
              <a:gd name="connsiteX1" fmla="*/ 5042780 w 5803271"/>
              <a:gd name="connsiteY1" fmla="*/ 0 h 470780"/>
              <a:gd name="connsiteX2" fmla="*/ 5803271 w 5803271"/>
              <a:gd name="connsiteY2" fmla="*/ 470780 h 470780"/>
              <a:gd name="connsiteX3" fmla="*/ 0 w 5803271"/>
              <a:gd name="connsiteY3" fmla="*/ 470780 h 470780"/>
              <a:gd name="connsiteX4" fmla="*/ 1430447 w 5803271"/>
              <a:gd name="connsiteY4" fmla="*/ 0 h 47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271" h="470780">
                <a:moveTo>
                  <a:pt x="1430447" y="0"/>
                </a:moveTo>
                <a:lnTo>
                  <a:pt x="5042780" y="0"/>
                </a:lnTo>
                <a:lnTo>
                  <a:pt x="5803271" y="470780"/>
                </a:lnTo>
                <a:lnTo>
                  <a:pt x="0" y="470780"/>
                </a:lnTo>
                <a:lnTo>
                  <a:pt x="143044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Whole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548" y="1611522"/>
            <a:ext cx="8011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states that border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</a:t>
            </a:r>
            <a:r>
              <a:rPr lang="en-US" b="1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1: Apply high-precision alignment rules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2: Infer types of aligned fragments</a:t>
            </a:r>
          </a:p>
        </p:txBody>
      </p:sp>
    </p:spTree>
    <p:extLst>
      <p:ext uri="{BB962C8B-B14F-4D97-AF65-F5344CB8AC3E}">
        <p14:creationId xmlns:p14="http://schemas.microsoft.com/office/powerpoint/2010/main" val="1243677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96706" y="2506916"/>
            <a:ext cx="5803270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45258" y="1611522"/>
            <a:ext cx="3594227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96705" y="2055137"/>
            <a:ext cx="5803271" cy="470780"/>
          </a:xfrm>
          <a:custGeom>
            <a:avLst/>
            <a:gdLst>
              <a:gd name="connsiteX0" fmla="*/ 1430447 w 5803271"/>
              <a:gd name="connsiteY0" fmla="*/ 0 h 470780"/>
              <a:gd name="connsiteX1" fmla="*/ 5042780 w 5803271"/>
              <a:gd name="connsiteY1" fmla="*/ 0 h 470780"/>
              <a:gd name="connsiteX2" fmla="*/ 5803271 w 5803271"/>
              <a:gd name="connsiteY2" fmla="*/ 470780 h 470780"/>
              <a:gd name="connsiteX3" fmla="*/ 0 w 5803271"/>
              <a:gd name="connsiteY3" fmla="*/ 470780 h 470780"/>
              <a:gd name="connsiteX4" fmla="*/ 1430447 w 5803271"/>
              <a:gd name="connsiteY4" fmla="*/ 0 h 47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271" h="470780">
                <a:moveTo>
                  <a:pt x="1430447" y="0"/>
                </a:moveTo>
                <a:lnTo>
                  <a:pt x="5042780" y="0"/>
                </a:lnTo>
                <a:lnTo>
                  <a:pt x="5803271" y="470780"/>
                </a:lnTo>
                <a:lnTo>
                  <a:pt x="0" y="470780"/>
                </a:lnTo>
                <a:lnTo>
                  <a:pt x="143044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Whole Phrases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548" y="1611522"/>
            <a:ext cx="8011525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states that border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</a:t>
            </a:r>
            <a:r>
              <a:rPr lang="en-US" b="1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ea typeface="ＭＳ Ｐゴシック" pitchFamily="-112" charset="-128"/>
              <a:cs typeface="Consolas" panose="020B0609020204030204" pitchFamily="49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Step 1: Apply high-precision alignment rules</a:t>
            </a:r>
            <a:endParaRPr lang="en-US" dirty="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Step 2: Infer types of aligned fragments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dirty="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New Grammar Rule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prstClr val="black"/>
              </a:buClr>
              <a:buFont typeface="Times" charset="0"/>
              <a:buChar char="•"/>
            </a:pP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 → (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states that border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,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</a:t>
            </a:r>
            <a:b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</a:b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              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endParaRPr lang="en-US" kern="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24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(Take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729961"/>
              </p:ext>
            </p:extLst>
          </p:nvPr>
        </p:nvGraphicFramePr>
        <p:xfrm>
          <a:off x="468313" y="1438629"/>
          <a:ext cx="8280400" cy="3657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7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Geoquery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 err="1"/>
                        <a:t>Zettlemoyer</a:t>
                      </a:r>
                      <a:r>
                        <a:rPr lang="en-US" dirty="0"/>
                        <a:t> and Collins</a:t>
                      </a:r>
                      <a:r>
                        <a:rPr lang="en-US" baseline="0" dirty="0"/>
                        <a:t> (2007)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Liang et al. (2011)*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Zhao</a:t>
                      </a:r>
                      <a:r>
                        <a:rPr lang="en-US" baseline="0" dirty="0"/>
                        <a:t> and Huang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Wang</a:t>
                      </a:r>
                      <a:r>
                        <a:rPr lang="en-US" baseline="0" dirty="0"/>
                        <a:t> et al. (2015)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Our RNN 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AbsEntities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AbsWholePhrases</a:t>
                      </a:r>
                      <a:endParaRPr lang="en-US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75.9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786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* Not directly comparable; used a seed lexicon for predicates.</a:t>
            </a:r>
          </a:p>
        </p:txBody>
      </p:sp>
    </p:spTree>
    <p:extLst>
      <p:ext uri="{BB962C8B-B14F-4D97-AF65-F5344CB8AC3E}">
        <p14:creationId xmlns:p14="http://schemas.microsoft.com/office/powerpoint/2010/main" val="573597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Grammar induction strategies are functions on grammars</a:t>
            </a:r>
          </a:p>
          <a:p>
            <a:pPr lvl="1"/>
            <a:r>
              <a:rPr lang="en-US" dirty="0"/>
              <a:t>Process each rule in grammar independently to generate new grammar rules</a:t>
            </a:r>
          </a:p>
          <a:p>
            <a:r>
              <a:rPr lang="en-US" dirty="0"/>
              <a:t>Initial grammar</a:t>
            </a:r>
          </a:p>
          <a:p>
            <a:pPr lvl="1"/>
            <a:r>
              <a:rPr lang="en-US" sz="2200" cap="small" dirty="0"/>
              <a:t>Root → (</a:t>
            </a:r>
            <a:r>
              <a:rPr lang="en-US" sz="2200" i="1" dirty="0">
                <a:solidFill>
                  <a:srgbClr val="0070C0"/>
                </a:solidFill>
              </a:rPr>
              <a:t>what are the major cities in </a:t>
            </a:r>
            <a:r>
              <a:rPr lang="en-US" sz="2200" i="1" dirty="0" err="1">
                <a:solidFill>
                  <a:srgbClr val="0070C0"/>
                </a:solidFill>
              </a:rPr>
              <a:t>iowa</a:t>
            </a:r>
            <a:r>
              <a:rPr lang="en-US" sz="2200" i="1" dirty="0">
                <a:solidFill>
                  <a:srgbClr val="0070C0"/>
                </a:solidFill>
              </a:rPr>
              <a:t> ?</a:t>
            </a:r>
            <a:r>
              <a:rPr lang="en-US" sz="2200" dirty="0"/>
              <a:t>,</a:t>
            </a:r>
            <a:r>
              <a:rPr lang="en-US" sz="2200" i="1" dirty="0">
                <a:solidFill>
                  <a:srgbClr val="0070C0"/>
                </a:solidFill>
              </a:rPr>
              <a:t>  </a:t>
            </a:r>
          </a:p>
          <a:p>
            <a:pPr marL="800100" lvl="2" indent="0">
              <a:buClr>
                <a:prstClr val="black"/>
              </a:buClr>
              <a:buNone/>
            </a:pP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And(City, Major, 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  <a:r>
              <a:rPr lang="en-US" sz="2200" dirty="0">
                <a:cs typeface="Consolas" panose="020B0609020204030204" pitchFamily="49" charset="0"/>
              </a:rPr>
              <a:t>)</a:t>
            </a:r>
            <a:endParaRPr lang="en-US" sz="2200" dirty="0"/>
          </a:p>
          <a:p>
            <a:pPr lvl="1"/>
            <a:r>
              <a:rPr lang="en-US" sz="2200" cap="small" dirty="0"/>
              <a:t>Root → (</a:t>
            </a:r>
            <a:r>
              <a:rPr lang="en-US" sz="2200" i="1" dirty="0">
                <a:solidFill>
                  <a:srgbClr val="0070C0"/>
                </a:solidFill>
              </a:rPr>
              <a:t>what are states that border </a:t>
            </a:r>
            <a:r>
              <a:rPr lang="en-US" sz="2200" i="1" dirty="0" err="1">
                <a:solidFill>
                  <a:srgbClr val="0070C0"/>
                </a:solidFill>
              </a:rPr>
              <a:t>texas</a:t>
            </a:r>
            <a:r>
              <a:rPr lang="en-US" sz="2200" i="1" dirty="0">
                <a:solidFill>
                  <a:srgbClr val="0070C0"/>
                </a:solidFill>
              </a:rPr>
              <a:t> ?</a:t>
            </a:r>
            <a:r>
              <a:rPr lang="en-US" sz="2200" dirty="0"/>
              <a:t>,</a:t>
            </a:r>
            <a:r>
              <a:rPr lang="en-US" sz="2200" i="1" dirty="0">
                <a:solidFill>
                  <a:srgbClr val="0070C0"/>
                </a:solidFill>
              </a:rPr>
              <a:t>  </a:t>
            </a:r>
          </a:p>
          <a:p>
            <a:pPr marL="800100" lvl="2" indent="0">
              <a:buClr>
                <a:prstClr val="black"/>
              </a:buClr>
              <a:buNone/>
            </a:pP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And(State, 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  <a:r>
              <a:rPr lang="en-US" sz="2200" dirty="0"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8765" y="1351128"/>
            <a:ext cx="23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Initial </a:t>
            </a:r>
            <a:r>
              <a:rPr lang="en-US" dirty="0" err="1">
                <a:latin typeface="Century Gothic" panose="020B0502020202020204" pitchFamily="34" charset="0"/>
              </a:rPr>
              <a:t>Gramar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06221" y="2322962"/>
            <a:ext cx="5131558" cy="559559"/>
            <a:chOff x="2006221" y="2347410"/>
            <a:chExt cx="5131558" cy="559559"/>
          </a:xfrm>
        </p:grpSpPr>
        <p:sp>
          <p:nvSpPr>
            <p:cNvPr id="6" name="Rectangle 5"/>
            <p:cNvSpPr/>
            <p:nvPr/>
          </p:nvSpPr>
          <p:spPr bwMode="auto">
            <a:xfrm>
              <a:off x="2006221" y="2347410"/>
              <a:ext cx="5131558" cy="5595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9191" y="2396356"/>
              <a:ext cx="4005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Abstract Whole Phrases</a:t>
              </a: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4572000" y="1848335"/>
            <a:ext cx="0" cy="4117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07150" y="3310802"/>
            <a:ext cx="53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entury Gothic" panose="020B0502020202020204" pitchFamily="34" charset="0"/>
              </a:rPr>
              <a:t>AbsWholePhrases</a:t>
            </a:r>
            <a:r>
              <a:rPr lang="en-US" dirty="0">
                <a:latin typeface="Century Gothic" panose="020B0502020202020204" pitchFamily="34" charset="0"/>
              </a:rPr>
              <a:t> Grammar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4275" y="2945359"/>
            <a:ext cx="0" cy="4117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385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02252" y="2945066"/>
            <a:ext cx="2367118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48291" y="2049672"/>
            <a:ext cx="870155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55665" y="2502924"/>
            <a:ext cx="2713704" cy="449826"/>
          </a:xfrm>
          <a:custGeom>
            <a:avLst/>
            <a:gdLst>
              <a:gd name="connsiteX0" fmla="*/ 0 w 2713704"/>
              <a:gd name="connsiteY0" fmla="*/ 0 h 449826"/>
              <a:gd name="connsiteX1" fmla="*/ 855407 w 2713704"/>
              <a:gd name="connsiteY1" fmla="*/ 0 h 449826"/>
              <a:gd name="connsiteX2" fmla="*/ 2713704 w 2713704"/>
              <a:gd name="connsiteY2" fmla="*/ 449826 h 449826"/>
              <a:gd name="connsiteX3" fmla="*/ 339213 w 2713704"/>
              <a:gd name="connsiteY3" fmla="*/ 442452 h 449826"/>
              <a:gd name="connsiteX4" fmla="*/ 0 w 2713704"/>
              <a:gd name="connsiteY4" fmla="*/ 0 h 44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449826">
                <a:moveTo>
                  <a:pt x="0" y="0"/>
                </a:moveTo>
                <a:lnTo>
                  <a:pt x="855407" y="0"/>
                </a:lnTo>
                <a:lnTo>
                  <a:pt x="2713704" y="449826"/>
                </a:lnTo>
                <a:lnTo>
                  <a:pt x="339213" y="4424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548" y="1611522"/>
            <a:ext cx="8011525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cap="small" dirty="0">
                <a:latin typeface="Century Gothic" panose="020B0502020202020204" pitchFamily="34" charset="0"/>
              </a:rPr>
              <a:t>State →</a:t>
            </a: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     </a:t>
            </a:r>
            <a:r>
              <a:rPr lang="en-US" kern="0" dirty="0">
                <a:latin typeface="Century Gothic" panose="020B0502020202020204" pitchFamily="34" charset="0"/>
                <a:ea typeface="ＭＳ Ｐゴシック" pitchFamily="-112" charset="-128"/>
              </a:rPr>
              <a:t>(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states that border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</a:t>
            </a:r>
            <a:r>
              <a:rPr lang="en-US" kern="0" dirty="0">
                <a:latin typeface="Century Gothic" panose="020B0502020202020204" pitchFamily="34" charset="0"/>
                <a:ea typeface="ＭＳ Ｐゴシック" pitchFamily="-112" charset="-128"/>
              </a:rPr>
              <a:t>, 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    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4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8765" y="1351128"/>
            <a:ext cx="23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Initial </a:t>
            </a:r>
            <a:r>
              <a:rPr lang="en-US" dirty="0" err="1">
                <a:latin typeface="Century Gothic" panose="020B0502020202020204" pitchFamily="34" charset="0"/>
              </a:rPr>
              <a:t>Gramar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06221" y="2322962"/>
            <a:ext cx="5131558" cy="559559"/>
            <a:chOff x="2006221" y="2347410"/>
            <a:chExt cx="5131558" cy="559559"/>
          </a:xfrm>
        </p:grpSpPr>
        <p:sp>
          <p:nvSpPr>
            <p:cNvPr id="6" name="Rectangle 5"/>
            <p:cNvSpPr/>
            <p:nvPr/>
          </p:nvSpPr>
          <p:spPr bwMode="auto">
            <a:xfrm>
              <a:off x="2006221" y="2347410"/>
              <a:ext cx="5131558" cy="5595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9191" y="2396356"/>
              <a:ext cx="4005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Abstract Whole Phrases</a:t>
              </a: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4572000" y="1848335"/>
            <a:ext cx="0" cy="4117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07150" y="3310802"/>
            <a:ext cx="53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entury Gothic" panose="020B0502020202020204" pitchFamily="34" charset="0"/>
              </a:rPr>
              <a:t>AbsWholePhrases</a:t>
            </a:r>
            <a:r>
              <a:rPr lang="en-US" dirty="0">
                <a:latin typeface="Century Gothic" panose="020B0502020202020204" pitchFamily="34" charset="0"/>
              </a:rPr>
              <a:t> Grammar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4275" y="2945359"/>
            <a:ext cx="0" cy="4117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2006221" y="4255340"/>
            <a:ext cx="5131558" cy="559559"/>
            <a:chOff x="2006221" y="4485856"/>
            <a:chExt cx="5131558" cy="559559"/>
          </a:xfrm>
          <a:solidFill>
            <a:schemeClr val="accent4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2006221" y="4485856"/>
              <a:ext cx="5131558" cy="55955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69191" y="4534802"/>
              <a:ext cx="400561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Abstract Entities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7150" y="5270475"/>
            <a:ext cx="53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Composed Grammar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572000" y="4905033"/>
            <a:ext cx="0" cy="4117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572000" y="3780713"/>
            <a:ext cx="0" cy="4117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3402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(Take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691945"/>
              </p:ext>
            </p:extLst>
          </p:nvPr>
        </p:nvGraphicFramePr>
        <p:xfrm>
          <a:off x="468313" y="1438629"/>
          <a:ext cx="8280400" cy="402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7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Geoquery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 err="1"/>
                        <a:t>Zettlemoyer</a:t>
                      </a:r>
                      <a:r>
                        <a:rPr lang="en-US" dirty="0"/>
                        <a:t> and Collins</a:t>
                      </a:r>
                      <a:r>
                        <a:rPr lang="en-US" baseline="0" dirty="0"/>
                        <a:t> (2007)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Liang et al. (2011)*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Zhao</a:t>
                      </a:r>
                      <a:r>
                        <a:rPr lang="en-US" baseline="0" dirty="0"/>
                        <a:t> and Huang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Wang</a:t>
                      </a:r>
                      <a:r>
                        <a:rPr lang="en-US" baseline="0" dirty="0"/>
                        <a:t> et al. (2015)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Our RNN 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AbsEntities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AbsWholePhrases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78627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AbsWholePhrases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AbsEntities</a:t>
                      </a:r>
                      <a:endParaRPr lang="en-US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75.3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* Not directly comparable; used a seed lexicon for predicates.</a:t>
            </a:r>
          </a:p>
        </p:txBody>
      </p:sp>
    </p:spTree>
    <p:extLst>
      <p:ext uri="{BB962C8B-B14F-4D97-AF65-F5344CB8AC3E}">
        <p14:creationId xmlns:p14="http://schemas.microsoft.com/office/powerpoint/2010/main" val="2625562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artificially make longer examples?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semantic parsers are engineering-heavy </a:t>
            </a:r>
          </a:p>
          <a:p>
            <a:r>
              <a:rPr lang="en-US" dirty="0"/>
              <a:t>Can we get good performance with a domain-general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9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7544" y="1484784"/>
            <a:ext cx="8280920" cy="466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dirty="0"/>
              <a:t>Given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what are the major cities in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iowa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? </a:t>
            </a:r>
            <a:b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dirty="0">
                <a:solidFill>
                  <a:srgbClr val="0070C0"/>
                </a:solidFill>
              </a:rPr>
              <a:t>what are states that border </a:t>
            </a:r>
            <a:r>
              <a:rPr lang="en-US" i="1" dirty="0" err="1">
                <a:solidFill>
                  <a:srgbClr val="0070C0"/>
                </a:solidFill>
              </a:rPr>
              <a:t>texas</a:t>
            </a:r>
            <a:r>
              <a:rPr lang="en-US" i="1" dirty="0">
                <a:solidFill>
                  <a:srgbClr val="0070C0"/>
                </a:solidFill>
              </a:rPr>
              <a:t> ?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And(State,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</a:p>
          <a:p>
            <a:pPr>
              <a:buClr>
                <a:prstClr val="black"/>
              </a:buClr>
            </a:pPr>
            <a:r>
              <a:rPr lang="en-US" dirty="0"/>
              <a:t>Create new example</a:t>
            </a:r>
          </a:p>
          <a:p>
            <a:pPr lvl="1">
              <a:buClr>
                <a:prstClr val="black"/>
              </a:buClr>
            </a:pPr>
            <a:r>
              <a:rPr lang="en-US" i="1" dirty="0">
                <a:solidFill>
                  <a:srgbClr val="0070C0"/>
                </a:solidFill>
              </a:rPr>
              <a:t>what are the major cities in </a:t>
            </a:r>
            <a:r>
              <a:rPr lang="en-US" i="1" dirty="0" err="1">
                <a:solidFill>
                  <a:srgbClr val="0070C0"/>
                </a:solidFill>
              </a:rPr>
              <a:t>iowa</a:t>
            </a:r>
            <a:r>
              <a:rPr lang="en-US" i="1" dirty="0">
                <a:solidFill>
                  <a:srgbClr val="0070C0"/>
                </a:solidFill>
              </a:rPr>
              <a:t> ? &lt;/s&gt; what are states that border </a:t>
            </a:r>
            <a:r>
              <a:rPr lang="en-US" i="1" dirty="0" err="1">
                <a:solidFill>
                  <a:srgbClr val="0070C0"/>
                </a:solidFill>
              </a:rPr>
              <a:t>texas</a:t>
            </a:r>
            <a:r>
              <a:rPr lang="en-US" i="1" dirty="0">
                <a:solidFill>
                  <a:srgbClr val="0070C0"/>
                </a:solidFill>
              </a:rPr>
              <a:t> ?</a:t>
            </a:r>
          </a:p>
          <a:p>
            <a:pPr marL="457200" lvl="1" indent="0">
              <a:buClr>
                <a:prstClr val="black"/>
              </a:buClr>
              <a:buNone/>
            </a:pP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  <a:b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&lt;/s&gt; And(State,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</a:t>
            </a:r>
            <a:endParaRPr lang="en-US" dirty="0"/>
          </a:p>
          <a:p>
            <a:pPr lvl="1">
              <a:buClr>
                <a:prstClr val="black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46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Can cast as grammar induction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Compose with previous grammar induction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3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172742"/>
              </p:ext>
            </p:extLst>
          </p:nvPr>
        </p:nvGraphicFramePr>
        <p:xfrm>
          <a:off x="468313" y="1438629"/>
          <a:ext cx="8280400" cy="4389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7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Geoquery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 err="1"/>
                        <a:t>Zettlemoyer</a:t>
                      </a:r>
                      <a:r>
                        <a:rPr lang="en-US" dirty="0"/>
                        <a:t> and Collins</a:t>
                      </a:r>
                      <a:r>
                        <a:rPr lang="en-US" baseline="0" dirty="0"/>
                        <a:t> (2007)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Liang et al. (2011)*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Kwiatkowski et al.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Zhao</a:t>
                      </a:r>
                      <a:r>
                        <a:rPr lang="en-US" baseline="0" dirty="0"/>
                        <a:t> and Huang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Wang</a:t>
                      </a:r>
                      <a:r>
                        <a:rPr lang="en-US" baseline="0" dirty="0"/>
                        <a:t> et al. (2015)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Our RNN 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</a:t>
                      </a:r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AbsEntities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AbsWholePhrases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78627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dirty="0"/>
                        <a:t>    + </a:t>
                      </a:r>
                      <a:r>
                        <a:rPr lang="en-US" dirty="0" err="1"/>
                        <a:t>AbsWholePhrases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AbsEntities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720">
                <a:tc>
                  <a:txBody>
                    <a:bodyPr/>
                    <a:lstStyle/>
                    <a:p>
                      <a:r>
                        <a:rPr lang="en-US" baseline="0" dirty="0"/>
                        <a:t>    + </a:t>
                      </a:r>
                      <a:r>
                        <a:rPr lang="en-US" baseline="0" dirty="0" err="1"/>
                        <a:t>AbsWholePhrases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AbsEntities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Concat</a:t>
                      </a:r>
                      <a:endParaRPr lang="en-US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89.3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83.3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77.5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* Not directly comparable; used a seed lexicon for predicates.</a:t>
            </a:r>
          </a:p>
        </p:txBody>
      </p:sp>
    </p:spTree>
    <p:extLst>
      <p:ext uri="{BB962C8B-B14F-4D97-AF65-F5344CB8AC3E}">
        <p14:creationId xmlns:p14="http://schemas.microsoft.com/office/powerpoint/2010/main" val="1234040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Neural Semantic Parser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Recombination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4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296025" y="2642066"/>
            <a:ext cx="2762250" cy="1347377"/>
            <a:chOff x="6248400" y="3338879"/>
            <a:chExt cx="2762250" cy="13473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772" y="3338879"/>
              <a:ext cx="883506" cy="93062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48400" y="4286146"/>
              <a:ext cx="2762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Model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2296592" y="3178974"/>
            <a:ext cx="1551508" cy="8245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84206" y="2018407"/>
            <a:ext cx="1663894" cy="9764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190245" y="3213728"/>
            <a:ext cx="1756831" cy="71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92207" y="1834261"/>
            <a:ext cx="4754869" cy="10993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7019" y="5007228"/>
            <a:ext cx="8561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Step 1: </a:t>
            </a:r>
            <a:r>
              <a:rPr lang="en-US" b="1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Generate recombinant examples 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using training data and prior knowledge about domain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5694" y="2917204"/>
            <a:ext cx="2685607" cy="1624670"/>
            <a:chOff x="600517" y="4279279"/>
            <a:chExt cx="2685607" cy="16246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675" y="4279279"/>
              <a:ext cx="781290" cy="125406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0517" y="5503839"/>
              <a:ext cx="2685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Prior Knowledge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4757" y="1503667"/>
            <a:ext cx="2187480" cy="1105501"/>
            <a:chOff x="555720" y="1932292"/>
            <a:chExt cx="2187480" cy="11055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14" y="1932292"/>
              <a:ext cx="797292" cy="79729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5720" y="2637683"/>
              <a:ext cx="2187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Initial data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15915" y="2643561"/>
            <a:ext cx="3274389" cy="1653658"/>
            <a:chOff x="2949265" y="3348411"/>
            <a:chExt cx="3274389" cy="165365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184" y="3348411"/>
              <a:ext cx="986550" cy="9865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949265" y="4294183"/>
              <a:ext cx="3274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Recombinant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Examples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612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Recombination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Builds a </a:t>
                </a:r>
                <a:r>
                  <a:rPr lang="en-US" b="1" dirty="0"/>
                  <a:t>generative model</a:t>
                </a:r>
                <a:r>
                  <a:rPr lang="en-US" dirty="0"/>
                  <a:t> from the data</a:t>
                </a:r>
                <a:endParaRPr lang="en-US" b="1" dirty="0"/>
              </a:p>
              <a:p>
                <a:pPr lvl="1"/>
                <a:r>
                  <a:rPr lang="en-US" dirty="0"/>
                  <a:t>Mixture of the empirical distribution and induced probabilistic grammar</a:t>
                </a:r>
              </a:p>
              <a:p>
                <a:pPr lvl="1"/>
                <a:r>
                  <a:rPr lang="en-US" dirty="0"/>
                  <a:t>Train on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sampled from this 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8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local transformations to a single example to generate 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Krizhevsky</a:t>
            </a:r>
            <a:r>
              <a:rPr lang="en-US" sz="1600" dirty="0">
                <a:latin typeface="Century Gothic" panose="020B0502020202020204" pitchFamily="34" charset="0"/>
              </a:rPr>
              <a:t> et al. (2012).</a:t>
            </a:r>
          </a:p>
        </p:txBody>
      </p:sp>
      <p:pic>
        <p:nvPicPr>
          <p:cNvPr id="2050" name="Picture 2" descr="http://www.image-net.org/nodes/4/01322604/eb/eb1695739179560cbdda19376f2212c76cdc4781.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210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9164" y="3821410"/>
                <a:ext cx="2101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“puppy”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64" y="3821410"/>
                <a:ext cx="210185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2525" y="3821410"/>
                <a:ext cx="12527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5" y="3821410"/>
                <a:ext cx="125278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761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local transformations to a single example to generate 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Krizhevsky</a:t>
            </a:r>
            <a:r>
              <a:rPr lang="en-US" sz="1600" dirty="0">
                <a:latin typeface="Century Gothic" panose="020B0502020202020204" pitchFamily="34" charset="0"/>
              </a:rPr>
              <a:t> et al. (2012).</a:t>
            </a:r>
          </a:p>
        </p:txBody>
      </p:sp>
      <p:pic>
        <p:nvPicPr>
          <p:cNvPr id="2050" name="Picture 2" descr="http://www.image-net.org/nodes/4/01322604/eb/eb1695739179560cbdda19376f2212c76cdc4781.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4875" y="33210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9164" y="3821410"/>
                <a:ext cx="2101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“puppy”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64" y="3821410"/>
                <a:ext cx="210185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2525" y="3821410"/>
                <a:ext cx="12527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5" y="3821410"/>
                <a:ext cx="125278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59843" y="5180955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Horizontal Reflection</a:t>
            </a:r>
          </a:p>
        </p:txBody>
      </p:sp>
    </p:spTree>
    <p:extLst>
      <p:ext uri="{BB962C8B-B14F-4D97-AF65-F5344CB8AC3E}">
        <p14:creationId xmlns:p14="http://schemas.microsoft.com/office/powerpoint/2010/main" val="3139692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local transformations to a single example to generate 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Krizhevsky</a:t>
            </a:r>
            <a:r>
              <a:rPr lang="en-US" sz="1600" dirty="0">
                <a:latin typeface="Century Gothic" panose="020B0502020202020204" pitchFamily="34" charset="0"/>
              </a:rPr>
              <a:t> et al. (2012).</a:t>
            </a:r>
          </a:p>
        </p:txBody>
      </p:sp>
      <p:pic>
        <p:nvPicPr>
          <p:cNvPr id="2050" name="Picture 2" descr="http://www.image-net.org/nodes/4/01322604/eb/eb1695739179560cbdda19376f2212c76cdc4781.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210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59164" y="3821410"/>
                <a:ext cx="2101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“puppy”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64" y="3821410"/>
                <a:ext cx="210185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2525" y="3821410"/>
                <a:ext cx="12527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5" y="3821410"/>
                <a:ext cx="125278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59843" y="5180955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Cropping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22526" y="3387725"/>
            <a:ext cx="1704908" cy="1538263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04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richer generative model by combining information from </a:t>
            </a:r>
            <a:r>
              <a:rPr lang="en-US" b="1" dirty="0"/>
              <a:t>multiple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1978560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114300" indent="0">
              <a:buClr>
                <a:prstClr val="black"/>
              </a:buClr>
              <a:buFont typeface="Times" charset="0"/>
              <a:buNone/>
            </a:pPr>
            <a:endParaRPr lang="en-US" i="1" kern="0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Font typeface="Times" charset="0"/>
              <a:buNone/>
            </a:pPr>
            <a:endParaRPr lang="en-US" i="1" kern="0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                    what are the major cities in             ?</a:t>
            </a:r>
            <a:br>
              <a:rPr lang="en-US" i="1" kern="0" dirty="0">
                <a:solidFill>
                  <a:srgbClr val="0070C0"/>
                </a:solidFill>
              </a:rPr>
            </a:b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And(City, Major,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LocatedIn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     )))</a:t>
            </a:r>
          </a:p>
          <a:p>
            <a:pPr marL="114300" indent="0">
              <a:buClr>
                <a:prstClr val="black"/>
              </a:buClr>
              <a:buFont typeface="Times" charset="0"/>
              <a:buNone/>
            </a:pPr>
            <a:endParaRPr lang="en-US" i="1" kern="0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Font typeface="Times" charset="0"/>
              <a:buNone/>
            </a:pPr>
            <a:endParaRPr lang="en-US" i="1" kern="0" dirty="0">
              <a:solidFill>
                <a:srgbClr val="0070C0"/>
              </a:solidFill>
            </a:endParaRPr>
          </a:p>
          <a:p>
            <a:pPr marL="114300" indent="0">
              <a:buClr>
                <a:prstClr val="black"/>
              </a:buClr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                    what are states that border            ?</a:t>
            </a:r>
            <a:br>
              <a:rPr lang="en-US" i="1" kern="0" dirty="0">
                <a:solidFill>
                  <a:srgbClr val="0070C0"/>
                </a:solidFill>
              </a:rPr>
            </a:br>
            <a:r>
              <a:rPr lang="en-US" i="1" kern="0" dirty="0">
                <a:solidFill>
                  <a:srgbClr val="0070C0"/>
                </a:solidFill>
              </a:rPr>
              <a:t>                 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     )))</a:t>
            </a:r>
          </a:p>
          <a:p>
            <a:endParaRPr lang="en-US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46158" y="2920258"/>
            <a:ext cx="1197483" cy="11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114300" indent="0" algn="ctr">
              <a:buClr>
                <a:prstClr val="black"/>
              </a:buClr>
              <a:buFont typeface="Times" charset="0"/>
              <a:buNone/>
            </a:pPr>
            <a:r>
              <a:rPr lang="en-US" i="1" kern="0" dirty="0" err="1">
                <a:solidFill>
                  <a:srgbClr val="0070C0"/>
                </a:solidFill>
              </a:rPr>
              <a:t>iowa</a:t>
            </a:r>
            <a:br>
              <a:rPr lang="en-US" i="1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28439" y="4743514"/>
            <a:ext cx="1432920" cy="11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114300" indent="0" algn="ctr">
              <a:buClr>
                <a:prstClr val="black"/>
              </a:buClr>
              <a:buFont typeface="Times" charset="0"/>
              <a:buNone/>
            </a:pPr>
            <a:r>
              <a:rPr lang="en-US" i="1" kern="0" dirty="0" err="1">
                <a:solidFill>
                  <a:srgbClr val="0070C0"/>
                </a:solidFill>
              </a:rPr>
              <a:t>texas</a:t>
            </a:r>
            <a:br>
              <a:rPr lang="en-US" i="1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texas</a:t>
            </a:r>
            <a:endParaRPr lang="en-US" kern="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864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00018 0.26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00018 -0.265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357784"/>
            <a:ext cx="8280921" cy="4752528"/>
          </a:xfrm>
        </p:spPr>
        <p:txBody>
          <a:bodyPr/>
          <a:lstStyle/>
          <a:p>
            <a:r>
              <a:rPr lang="en-US" sz="2400" dirty="0" err="1"/>
              <a:t>Geoquery</a:t>
            </a:r>
            <a:endParaRPr lang="en-US" sz="2400" dirty="0"/>
          </a:p>
          <a:p>
            <a:pPr lvl="1"/>
            <a:r>
              <a:rPr lang="en-US" sz="2000" dirty="0"/>
              <a:t>Input: </a:t>
            </a:r>
            <a:r>
              <a:rPr lang="en-US" sz="2000" i="1" dirty="0">
                <a:solidFill>
                  <a:srgbClr val="0070C0"/>
                </a:solidFill>
              </a:rPr>
              <a:t>what is the population of </a:t>
            </a:r>
            <a:r>
              <a:rPr lang="en-US" sz="2000" i="1" dirty="0" err="1">
                <a:solidFill>
                  <a:srgbClr val="0070C0"/>
                </a:solidFill>
              </a:rPr>
              <a:t>iowa</a:t>
            </a:r>
            <a:r>
              <a:rPr lang="en-US" sz="2000" i="1" dirty="0">
                <a:solidFill>
                  <a:srgbClr val="0070C0"/>
                </a:solidFill>
              </a:rPr>
              <a:t> ?</a:t>
            </a:r>
          </a:p>
          <a:p>
            <a:pPr lvl="1"/>
            <a:r>
              <a:rPr lang="en-US" sz="2000" dirty="0"/>
              <a:t>Output: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_answer ( A , ( _population ( B , A ) , _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 B , _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iowa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) ) )</a:t>
            </a:r>
          </a:p>
          <a:p>
            <a:r>
              <a:rPr lang="en-US" sz="2400" dirty="0"/>
              <a:t>ATIS</a:t>
            </a:r>
          </a:p>
          <a:p>
            <a:pPr lvl="1"/>
            <a:r>
              <a:rPr lang="en-US" sz="2000" dirty="0"/>
              <a:t>Input: </a:t>
            </a:r>
            <a:r>
              <a:rPr lang="en-US" sz="2000" i="1" dirty="0">
                <a:solidFill>
                  <a:srgbClr val="0070C0"/>
                </a:solidFill>
              </a:rPr>
              <a:t>list all flights from </a:t>
            </a:r>
            <a:r>
              <a:rPr lang="en-US" sz="2000" i="1" dirty="0" err="1">
                <a:solidFill>
                  <a:srgbClr val="0070C0"/>
                </a:solidFill>
              </a:rPr>
              <a:t>chicago</a:t>
            </a:r>
            <a:r>
              <a:rPr lang="en-US" sz="2000" i="1" dirty="0">
                <a:solidFill>
                  <a:srgbClr val="0070C0"/>
                </a:solidFill>
              </a:rPr>
              <a:t> to </a:t>
            </a:r>
            <a:r>
              <a:rPr lang="en-US" sz="2000" i="1" dirty="0" err="1">
                <a:solidFill>
                  <a:srgbClr val="0070C0"/>
                </a:solidFill>
              </a:rPr>
              <a:t>milwaukee</a:t>
            </a:r>
            <a:endParaRPr lang="en-US" sz="2000" i="1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Output: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_lambda $0 e ( _and ( _flight $0 ) ( _from $0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:_ci ) ( _to $0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milwaukee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:_ci ) ) )</a:t>
            </a:r>
          </a:p>
          <a:p>
            <a:r>
              <a:rPr lang="en-US" sz="2400" dirty="0"/>
              <a:t>Overnight</a:t>
            </a:r>
          </a:p>
          <a:p>
            <a:pPr lvl="1"/>
            <a:r>
              <a:rPr lang="en-US" sz="2000" dirty="0"/>
              <a:t>Input: </a:t>
            </a:r>
            <a:r>
              <a:rPr lang="en-US" sz="2000" i="1" dirty="0">
                <a:solidFill>
                  <a:srgbClr val="0070C0"/>
                </a:solidFill>
              </a:rPr>
              <a:t>what restaurants have takeout</a:t>
            </a:r>
          </a:p>
          <a:p>
            <a:pPr lvl="1"/>
            <a:r>
              <a:rPr lang="en-US" sz="2000" dirty="0"/>
              <a:t>Output: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call list ( call filter ( call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getProperty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 call singleton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en.restaurant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( string ! type ) ) ( string takeout ) ) 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Zelle</a:t>
            </a:r>
            <a:r>
              <a:rPr lang="en-US" sz="1600" dirty="0">
                <a:latin typeface="Century Gothic" panose="020B0502020202020204" pitchFamily="34" charset="0"/>
              </a:rPr>
              <a:t> and Mooney (1996), Dahl et al. (1994), Wang et al. (2015).</a:t>
            </a:r>
          </a:p>
        </p:txBody>
      </p:sp>
    </p:spTree>
    <p:extLst>
      <p:ext uri="{BB962C8B-B14F-4D97-AF65-F5344CB8AC3E}">
        <p14:creationId xmlns:p14="http://schemas.microsoft.com/office/powerpoint/2010/main" val="2586430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5" name="Star: 5 Points 14"/>
          <p:cNvSpPr/>
          <p:nvPr/>
        </p:nvSpPr>
        <p:spPr bwMode="auto">
          <a:xfrm>
            <a:off x="2624033" y="5044862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tar: 5 Points 18"/>
          <p:cNvSpPr/>
          <p:nvPr/>
        </p:nvSpPr>
        <p:spPr bwMode="auto">
          <a:xfrm>
            <a:off x="2624033" y="2789597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Star: 5 Points 21"/>
          <p:cNvSpPr/>
          <p:nvPr/>
        </p:nvSpPr>
        <p:spPr bwMode="auto">
          <a:xfrm>
            <a:off x="4897787" y="4897969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tar: 5 Points 24"/>
          <p:cNvSpPr/>
          <p:nvPr/>
        </p:nvSpPr>
        <p:spPr bwMode="auto">
          <a:xfrm>
            <a:off x="7254817" y="2775502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352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 rot="6956586">
            <a:off x="1955602" y="4690638"/>
            <a:ext cx="1759942" cy="10769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Star: 5 Points 14"/>
          <p:cNvSpPr/>
          <p:nvPr/>
        </p:nvSpPr>
        <p:spPr bwMode="auto">
          <a:xfrm>
            <a:off x="2624033" y="5044862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 rot="6956586">
            <a:off x="1955602" y="2435373"/>
            <a:ext cx="1759942" cy="10769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tar: 5 Points 18"/>
          <p:cNvSpPr/>
          <p:nvPr/>
        </p:nvSpPr>
        <p:spPr bwMode="auto">
          <a:xfrm>
            <a:off x="2624033" y="2789597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 rot="6956586">
            <a:off x="4229356" y="4543745"/>
            <a:ext cx="1759942" cy="10769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Star: 5 Points 21"/>
          <p:cNvSpPr/>
          <p:nvPr/>
        </p:nvSpPr>
        <p:spPr bwMode="auto">
          <a:xfrm>
            <a:off x="4897787" y="4897969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 rot="6956586">
            <a:off x="6586386" y="2421278"/>
            <a:ext cx="1759942" cy="10769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tar: 5 Points 24"/>
          <p:cNvSpPr/>
          <p:nvPr/>
        </p:nvSpPr>
        <p:spPr bwMode="auto">
          <a:xfrm>
            <a:off x="7254817" y="2775502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895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2245867" y="2623154"/>
            <a:ext cx="4273774" cy="2356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 rot="2844918">
            <a:off x="5473154" y="1945555"/>
            <a:ext cx="1661365" cy="41941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 rot="21143904">
            <a:off x="2404355" y="4664833"/>
            <a:ext cx="3447293" cy="11807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 rot="5400000">
            <a:off x="4293508" y="-15560"/>
            <a:ext cx="1661365" cy="56376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63253" y="2429301"/>
            <a:ext cx="1661365" cy="33437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5" name="Star: 5 Points 14"/>
          <p:cNvSpPr/>
          <p:nvPr/>
        </p:nvSpPr>
        <p:spPr bwMode="auto">
          <a:xfrm>
            <a:off x="2624033" y="5044862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tar: 5 Points 18"/>
          <p:cNvSpPr/>
          <p:nvPr/>
        </p:nvSpPr>
        <p:spPr bwMode="auto">
          <a:xfrm>
            <a:off x="2624033" y="2789597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Star: 5 Points 21"/>
          <p:cNvSpPr/>
          <p:nvPr/>
        </p:nvSpPr>
        <p:spPr bwMode="auto">
          <a:xfrm>
            <a:off x="4897787" y="4897969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tar: 5 Points 24"/>
          <p:cNvSpPr/>
          <p:nvPr/>
        </p:nvSpPr>
        <p:spPr bwMode="auto">
          <a:xfrm>
            <a:off x="7254817" y="2775502"/>
            <a:ext cx="423081" cy="36849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97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4757" y="1503667"/>
            <a:ext cx="2187480" cy="1105501"/>
            <a:chOff x="555720" y="1932292"/>
            <a:chExt cx="2187480" cy="1105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14" y="1932292"/>
              <a:ext cx="797292" cy="7972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5720" y="2637683"/>
              <a:ext cx="2187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Initial data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5915" y="2643561"/>
            <a:ext cx="3274389" cy="1653658"/>
            <a:chOff x="2949265" y="3348411"/>
            <a:chExt cx="3274389" cy="16536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184" y="3348411"/>
              <a:ext cx="986550" cy="986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49265" y="4294183"/>
              <a:ext cx="3274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Recombinant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Examples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96025" y="2642066"/>
            <a:ext cx="2762250" cy="1347377"/>
            <a:chOff x="6248400" y="3338879"/>
            <a:chExt cx="2762250" cy="13473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772" y="3338879"/>
              <a:ext cx="883506" cy="93062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48400" y="4286146"/>
              <a:ext cx="2762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Model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2296592" y="3178974"/>
            <a:ext cx="1551508" cy="8245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84206" y="2018407"/>
            <a:ext cx="1663894" cy="9764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190245" y="3213728"/>
            <a:ext cx="1756831" cy="71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192207" y="1834261"/>
            <a:ext cx="4754869" cy="10993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3219" y="5112003"/>
            <a:ext cx="918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Code, data, and experiments available on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5694" y="2917204"/>
            <a:ext cx="2685607" cy="1624670"/>
            <a:chOff x="600517" y="4279279"/>
            <a:chExt cx="2685607" cy="16246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675" y="4279279"/>
              <a:ext cx="781290" cy="125406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0517" y="5503839"/>
              <a:ext cx="2685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Prior Knowledge</a:t>
              </a:r>
            </a:p>
          </p:txBody>
        </p:sp>
      </p:grpSp>
      <p:pic>
        <p:nvPicPr>
          <p:cNvPr id="21" name="Picture 2" descr="https://worksheets.codalab.org/static/img/codalab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927362"/>
            <a:ext cx="2022624" cy="7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2261" y="6355529"/>
            <a:ext cx="7478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7"/>
              </a:rPr>
              <a:t>https://worksheets.codalab.org/worksheets/0x50757a37779b485f89012e4ba03b6f4f/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3299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02252" y="2945066"/>
            <a:ext cx="2367118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48291" y="2049672"/>
            <a:ext cx="870155" cy="4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55665" y="2502924"/>
            <a:ext cx="2713704" cy="449826"/>
          </a:xfrm>
          <a:custGeom>
            <a:avLst/>
            <a:gdLst>
              <a:gd name="connsiteX0" fmla="*/ 0 w 2713704"/>
              <a:gd name="connsiteY0" fmla="*/ 0 h 449826"/>
              <a:gd name="connsiteX1" fmla="*/ 855407 w 2713704"/>
              <a:gd name="connsiteY1" fmla="*/ 0 h 449826"/>
              <a:gd name="connsiteX2" fmla="*/ 2713704 w 2713704"/>
              <a:gd name="connsiteY2" fmla="*/ 449826 h 449826"/>
              <a:gd name="connsiteX3" fmla="*/ 339213 w 2713704"/>
              <a:gd name="connsiteY3" fmla="*/ 442452 h 449826"/>
              <a:gd name="connsiteX4" fmla="*/ 0 w 2713704"/>
              <a:gd name="connsiteY4" fmla="*/ 0 h 44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704" h="449826">
                <a:moveTo>
                  <a:pt x="0" y="0"/>
                </a:moveTo>
                <a:lnTo>
                  <a:pt x="855407" y="0"/>
                </a:lnTo>
                <a:lnTo>
                  <a:pt x="2713704" y="449826"/>
                </a:lnTo>
                <a:lnTo>
                  <a:pt x="339213" y="4424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548" y="1611522"/>
            <a:ext cx="801152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cap="small" dirty="0">
                <a:latin typeface="Century Gothic" panose="020B0502020202020204" pitchFamily="34" charset="0"/>
              </a:rPr>
              <a:t>State →</a:t>
            </a: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     </a:t>
            </a:r>
            <a:r>
              <a:rPr lang="en-US" kern="0" dirty="0">
                <a:latin typeface="Century Gothic" panose="020B0502020202020204" pitchFamily="34" charset="0"/>
                <a:ea typeface="ＭＳ Ｐゴシック" pitchFamily="-112" charset="-128"/>
              </a:rPr>
              <a:t>(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states that border </a:t>
            </a:r>
            <a:r>
              <a:rPr lang="en-US" i="1" kern="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texas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</a:t>
            </a:r>
            <a:r>
              <a:rPr lang="en-US" kern="0" dirty="0">
                <a:latin typeface="Century Gothic" panose="020B0502020202020204" pitchFamily="34" charset="0"/>
                <a:ea typeface="ＭＳ Ｐゴシック" pitchFamily="-112" charset="-128"/>
              </a:rPr>
              <a:t>, 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    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texas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)))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dirty="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r>
              <a:rPr lang="en-US" dirty="0">
                <a:latin typeface="Century Gothic" panose="020B0502020202020204" pitchFamily="34" charset="0"/>
              </a:rPr>
              <a:t>New Grammar Rule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prstClr val="black"/>
              </a:buClr>
              <a:buFont typeface="Times" charset="0"/>
              <a:buChar char="•"/>
            </a:pPr>
            <a:r>
              <a:rPr lang="en-US" kern="0" cap="small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 → (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states that border </a:t>
            </a:r>
            <a:r>
              <a:rPr lang="en-US" kern="0" cap="small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StateId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,</a:t>
            </a: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</a:t>
            </a:r>
            <a:b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</a:br>
            <a:r>
              <a:rPr lang="en-US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               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And(State, </a:t>
            </a:r>
            <a:r>
              <a:rPr lang="en-US" kern="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NextTo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(</a:t>
            </a:r>
            <a:r>
              <a:rPr lang="en-US" kern="0" cap="small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StateId</a:t>
            </a:r>
            <a:r>
              <a:rPr lang="en-US" kern="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pitchFamily="-112" charset="-128"/>
                <a:cs typeface="Consolas" panose="020B0609020204030204" pitchFamily="49" charset="0"/>
              </a:rPr>
              <a:t>))</a:t>
            </a:r>
            <a:r>
              <a:rPr lang="en-US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-112" charset="-128"/>
                <a:cs typeface="Consolas" panose="020B0609020204030204" pitchFamily="49" charset="0"/>
              </a:rPr>
              <a:t>)</a:t>
            </a:r>
            <a:endParaRPr lang="en-US" kern="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  <a:p>
            <a:pPr lvl="1" eaLnBrk="1" hangingPunct="1">
              <a:spcBef>
                <a:spcPct val="20000"/>
              </a:spcBef>
              <a:buClr>
                <a:prstClr val="black"/>
              </a:buClr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3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Artificial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Make up some simple artificial data</a:t>
            </a:r>
          </a:p>
          <a:p>
            <a:pPr lvl="1"/>
            <a:r>
              <a:rPr lang="en-US" sz="2200" i="1" dirty="0">
                <a:solidFill>
                  <a:srgbClr val="0070C0"/>
                </a:solidFill>
              </a:rPr>
              <a:t>friends of relatives of </a:t>
            </a:r>
            <a:r>
              <a:rPr lang="en-US" sz="2200" i="1" dirty="0" err="1">
                <a:solidFill>
                  <a:srgbClr val="0070C0"/>
                </a:solidFill>
              </a:rPr>
              <a:t>alice</a:t>
            </a:r>
            <a:br>
              <a:rPr lang="en-US" sz="2200" i="1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Friend(Relative(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lvl="1"/>
            <a:r>
              <a:rPr lang="en-US" sz="2200" i="1" dirty="0">
                <a:solidFill>
                  <a:srgbClr val="0070C0"/>
                </a:solidFill>
              </a:rPr>
              <a:t>colleagues of brothers of bob</a:t>
            </a:r>
            <a:br>
              <a:rPr lang="en-US" sz="2200" i="1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Colleague(Brother(bob))</a:t>
            </a:r>
          </a:p>
          <a:p>
            <a:r>
              <a:rPr lang="en-US" sz="2400" dirty="0"/>
              <a:t>Generate recombinant examples to train on</a:t>
            </a:r>
          </a:p>
          <a:p>
            <a:pPr lvl="1"/>
            <a:r>
              <a:rPr lang="en-US" sz="2200" b="1" dirty="0"/>
              <a:t>Same length</a:t>
            </a:r>
            <a:r>
              <a:rPr lang="en-US" sz="2200" dirty="0"/>
              <a:t>: only swap entities</a:t>
            </a:r>
          </a:p>
          <a:p>
            <a:pPr lvl="2"/>
            <a:r>
              <a:rPr lang="en-US" sz="2200" i="1" dirty="0">
                <a:solidFill>
                  <a:srgbClr val="0070C0"/>
                </a:solidFill>
              </a:rPr>
              <a:t>friends of relatives of </a:t>
            </a:r>
            <a:r>
              <a:rPr lang="en-US" sz="2200" b="1" i="1" dirty="0">
                <a:solidFill>
                  <a:srgbClr val="0070C0"/>
                </a:solidFill>
              </a:rPr>
              <a:t>bob</a:t>
            </a:r>
            <a:br>
              <a:rPr lang="en-US" sz="2200" b="1" i="1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Friend(Relative(</a:t>
            </a:r>
            <a:r>
              <a:rPr lang="en-US" sz="22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bob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sz="2200" dirty="0"/>
          </a:p>
          <a:p>
            <a:pPr lvl="1"/>
            <a:r>
              <a:rPr lang="en-US" sz="2200" b="1" dirty="0"/>
              <a:t>Longer</a:t>
            </a:r>
            <a:r>
              <a:rPr lang="en-US" sz="2200" dirty="0"/>
              <a:t>: nest whole phrases</a:t>
            </a:r>
          </a:p>
          <a:p>
            <a:pPr lvl="2"/>
            <a:r>
              <a:rPr lang="en-US" sz="2200" i="1" dirty="0">
                <a:solidFill>
                  <a:srgbClr val="0070C0"/>
                </a:solidFill>
              </a:rPr>
              <a:t>friends of relatives of </a:t>
            </a:r>
            <a:r>
              <a:rPr lang="en-US" sz="2200" b="1" i="1" dirty="0">
                <a:solidFill>
                  <a:srgbClr val="0070C0"/>
                </a:solidFill>
              </a:rPr>
              <a:t>colleagues of brothers of </a:t>
            </a:r>
            <a:r>
              <a:rPr lang="en-US" sz="2200" i="1" dirty="0" err="1">
                <a:solidFill>
                  <a:srgbClr val="0070C0"/>
                </a:solidFill>
              </a:rPr>
              <a:t>alice</a:t>
            </a:r>
            <a:br>
              <a:rPr lang="en-US" sz="2200" i="1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Friend(Relative(</a:t>
            </a:r>
            <a:r>
              <a:rPr lang="en-US" sz="22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Colleague(Brother(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22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Artificial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only on “short” examples like those in the original training data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siblings of roommates of eve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Sibling(Roommate(eve))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712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Artificial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72074557"/>
              </p:ext>
            </p:extLst>
          </p:nvPr>
        </p:nvGraphicFramePr>
        <p:xfrm>
          <a:off x="1524000" y="1396999"/>
          <a:ext cx="6096000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6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  <a:p>
            <a:pPr lvl="1"/>
            <a:r>
              <a:rPr lang="en-US" dirty="0"/>
              <a:t>Input: </a:t>
            </a:r>
            <a:r>
              <a:rPr lang="en-US" dirty="0">
                <a:solidFill>
                  <a:srgbClr val="0070C0"/>
                </a:solidFill>
              </a:rPr>
              <a:t>the blue house</a:t>
            </a:r>
          </a:p>
          <a:p>
            <a:pPr lvl="1"/>
            <a:r>
              <a:rPr lang="en-US" dirty="0"/>
              <a:t>Output: </a:t>
            </a:r>
            <a:r>
              <a:rPr lang="en-US" dirty="0">
                <a:solidFill>
                  <a:srgbClr val="C00000"/>
                </a:solidFill>
              </a:rPr>
              <a:t>la </a:t>
            </a:r>
            <a:r>
              <a:rPr lang="en-US" dirty="0" err="1">
                <a:solidFill>
                  <a:srgbClr val="C00000"/>
                </a:solidFill>
              </a:rPr>
              <a:t>maison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bleue</a:t>
            </a:r>
            <a:endParaRPr lang="en-US" dirty="0"/>
          </a:p>
          <a:p>
            <a:r>
              <a:rPr lang="en-US" dirty="0"/>
              <a:t>Syntactic Parsing</a:t>
            </a:r>
          </a:p>
          <a:p>
            <a:pPr lvl="1"/>
            <a:r>
              <a:rPr lang="en-US" dirty="0"/>
              <a:t>Input: </a:t>
            </a:r>
            <a:r>
              <a:rPr lang="en-US" dirty="0">
                <a:solidFill>
                  <a:srgbClr val="0070C0"/>
                </a:solidFill>
              </a:rPr>
              <a:t>the dog barked</a:t>
            </a:r>
          </a:p>
          <a:p>
            <a:pPr lvl="1"/>
            <a:r>
              <a:rPr lang="en-US" dirty="0"/>
              <a:t>Output: </a:t>
            </a:r>
            <a:r>
              <a:rPr lang="en-US" dirty="0">
                <a:solidFill>
                  <a:srgbClr val="C00000"/>
                </a:solidFill>
              </a:rPr>
              <a:t>(S (NP DT NN )</a:t>
            </a:r>
            <a:r>
              <a:rPr lang="en-US" baseline="-25000" dirty="0">
                <a:solidFill>
                  <a:srgbClr val="C00000"/>
                </a:solidFill>
              </a:rPr>
              <a:t>NP</a:t>
            </a:r>
            <a:r>
              <a:rPr lang="en-US" dirty="0">
                <a:solidFill>
                  <a:srgbClr val="C00000"/>
                </a:solidFill>
              </a:rPr>
              <a:t> (VP VBD)</a:t>
            </a:r>
            <a:r>
              <a:rPr lang="en-US" baseline="-25000" dirty="0">
                <a:solidFill>
                  <a:srgbClr val="C00000"/>
                </a:solidFill>
              </a:rPr>
              <a:t>VP</a:t>
            </a:r>
            <a:r>
              <a:rPr lang="en-US" dirty="0">
                <a:solidFill>
                  <a:srgbClr val="C00000"/>
                </a:solidFill>
              </a:rPr>
              <a:t> )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</a:p>
          <a:p>
            <a:r>
              <a:rPr lang="en-US" dirty="0"/>
              <a:t>And many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6355529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Sutskever</a:t>
            </a:r>
            <a:r>
              <a:rPr lang="en-US" sz="1600" dirty="0">
                <a:latin typeface="Century Gothic" panose="020B0502020202020204" pitchFamily="34" charset="0"/>
              </a:rPr>
              <a:t> et al. (2014), </a:t>
            </a:r>
            <a:r>
              <a:rPr lang="en-US" sz="1600" dirty="0" err="1">
                <a:latin typeface="Century Gothic" panose="020B0502020202020204" pitchFamily="34" charset="0"/>
              </a:rPr>
              <a:t>Bahdanau</a:t>
            </a:r>
            <a:r>
              <a:rPr lang="en-US" sz="1600" dirty="0">
                <a:latin typeface="Century Gothic" panose="020B0502020202020204" pitchFamily="34" charset="0"/>
              </a:rPr>
              <a:t> et al. (2014), </a:t>
            </a:r>
            <a:r>
              <a:rPr lang="en-US" sz="1600" dirty="0" err="1">
                <a:latin typeface="Century Gothic" panose="020B0502020202020204" pitchFamily="34" charset="0"/>
              </a:rPr>
              <a:t>Vinyals</a:t>
            </a:r>
            <a:r>
              <a:rPr lang="en-US" sz="1600" dirty="0">
                <a:latin typeface="Century Gothic" panose="020B0502020202020204" pitchFamily="34" charset="0"/>
              </a:rPr>
              <a:t> et al. (2015).</a:t>
            </a:r>
          </a:p>
        </p:txBody>
      </p:sp>
    </p:spTree>
    <p:extLst>
      <p:ext uri="{BB962C8B-B14F-4D97-AF65-F5344CB8AC3E}">
        <p14:creationId xmlns:p14="http://schemas.microsoft.com/office/powerpoint/2010/main" val="116372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semantic parsing as a sequence-to-sequence task</a:t>
            </a:r>
          </a:p>
          <a:p>
            <a:r>
              <a:rPr lang="en-US" dirty="0"/>
              <a:t>Use domain-general attention-based neural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6154361"/>
            <a:ext cx="747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Sutskever</a:t>
            </a:r>
            <a:r>
              <a:rPr lang="en-US" sz="1600" dirty="0">
                <a:latin typeface="Century Gothic" panose="020B0502020202020204" pitchFamily="34" charset="0"/>
              </a:rPr>
              <a:t> et al. (2014), </a:t>
            </a:r>
            <a:r>
              <a:rPr lang="en-US" sz="1600" dirty="0" err="1">
                <a:latin typeface="Century Gothic" panose="020B0502020202020204" pitchFamily="34" charset="0"/>
              </a:rPr>
              <a:t>Bahdanau</a:t>
            </a:r>
            <a:r>
              <a:rPr lang="en-US" sz="1600" dirty="0">
                <a:latin typeface="Century Gothic" panose="020B0502020202020204" pitchFamily="34" charset="0"/>
              </a:rPr>
              <a:t> et al. (2014), Luong et al. (2015).</a:t>
            </a:r>
          </a:p>
        </p:txBody>
      </p:sp>
    </p:spTree>
    <p:extLst>
      <p:ext uri="{BB962C8B-B14F-4D97-AF65-F5344CB8AC3E}">
        <p14:creationId xmlns:p14="http://schemas.microsoft.com/office/powerpoint/2010/main" val="26742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1742824" y="4128562"/>
            <a:ext cx="456256" cy="795946"/>
            <a:chOff x="1374589" y="4151855"/>
            <a:chExt cx="456256" cy="795946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0" name="Straight Arrow Connector 149"/>
          <p:cNvCxnSpPr/>
          <p:nvPr/>
        </p:nvCxnSpPr>
        <p:spPr bwMode="auto">
          <a:xfrm flipH="1">
            <a:off x="2352925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1" name="Group 150"/>
          <p:cNvGrpSpPr/>
          <p:nvPr/>
        </p:nvGrpSpPr>
        <p:grpSpPr>
          <a:xfrm>
            <a:off x="2925349" y="4128562"/>
            <a:ext cx="456256" cy="795946"/>
            <a:chOff x="1374589" y="4151855"/>
            <a:chExt cx="456256" cy="795946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/>
          <p:cNvGrpSpPr/>
          <p:nvPr/>
        </p:nvGrpSpPr>
        <p:grpSpPr>
          <a:xfrm>
            <a:off x="4107874" y="4128562"/>
            <a:ext cx="456256" cy="795946"/>
            <a:chOff x="1374589" y="4151855"/>
            <a:chExt cx="456256" cy="795946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5290399" y="4128562"/>
            <a:ext cx="456256" cy="795946"/>
            <a:chOff x="1374589" y="4151855"/>
            <a:chExt cx="456256" cy="795946"/>
          </a:xfrm>
        </p:grpSpPr>
        <p:sp>
          <p:nvSpPr>
            <p:cNvPr id="158" name="Rectangle 157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545" r="-22727" b="-5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0" name="Group 159"/>
          <p:cNvGrpSpPr/>
          <p:nvPr/>
        </p:nvGrpSpPr>
        <p:grpSpPr>
          <a:xfrm>
            <a:off x="6472923" y="4122861"/>
            <a:ext cx="456256" cy="795946"/>
            <a:chOff x="1374589" y="4151855"/>
            <a:chExt cx="456256" cy="795946"/>
          </a:xfrm>
        </p:grpSpPr>
        <p:sp>
          <p:nvSpPr>
            <p:cNvPr id="161" name="Rectangle 160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1374589" y="4311051"/>
                  <a:ext cx="405074" cy="474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7442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3" name="Straight Arrow Connector 162"/>
          <p:cNvCxnSpPr/>
          <p:nvPr/>
        </p:nvCxnSpPr>
        <p:spPr bwMode="auto">
          <a:xfrm flipH="1">
            <a:off x="3535450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H="1">
            <a:off x="4717975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flipH="1">
            <a:off x="5900500" y="4526535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Semantic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994032" y="2518778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176557" y="2518778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4359082" y="2518778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5541606" y="2518778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1466991" y="3034833"/>
            <a:ext cx="45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    states   border    </a:t>
            </a:r>
            <a:r>
              <a:rPr lang="en-US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texas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60299" y="1612524"/>
            <a:ext cx="456256" cy="795946"/>
            <a:chOff x="1374589" y="4151855"/>
            <a:chExt cx="456256" cy="795946"/>
          </a:xfrm>
        </p:grpSpPr>
        <p:sp>
          <p:nvSpPr>
            <p:cNvPr id="6" name="Rectangle 5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74589" y="4311051"/>
                  <a:ext cx="405074" cy="469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916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545" r="-19697" b="-3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/>
          <p:cNvCxnSpPr/>
          <p:nvPr/>
        </p:nvCxnSpPr>
        <p:spPr bwMode="auto">
          <a:xfrm>
            <a:off x="1170400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1742824" y="1612524"/>
            <a:ext cx="456256" cy="795946"/>
            <a:chOff x="1374589" y="4151855"/>
            <a:chExt cx="456256" cy="795946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1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2925349" y="1612524"/>
            <a:ext cx="456256" cy="795946"/>
            <a:chOff x="1374589" y="4151855"/>
            <a:chExt cx="456256" cy="795946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68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>
            <a:off x="4107874" y="1612524"/>
            <a:ext cx="456256" cy="795946"/>
            <a:chOff x="1374589" y="4151855"/>
            <a:chExt cx="456256" cy="795946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87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5290398" y="1606823"/>
            <a:ext cx="456256" cy="795946"/>
            <a:chOff x="1374589" y="4151855"/>
            <a:chExt cx="456256" cy="795946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420750" y="4151855"/>
              <a:ext cx="410095" cy="795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89" y="4311051"/>
                  <a:ext cx="405074" cy="4657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545" r="-19697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2" name="Straight Arrow Connector 101"/>
          <p:cNvCxnSpPr/>
          <p:nvPr/>
        </p:nvCxnSpPr>
        <p:spPr bwMode="auto">
          <a:xfrm>
            <a:off x="2352925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3535450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4717975" y="2010497"/>
            <a:ext cx="4185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H="1">
            <a:off x="1994032" y="3534382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 flipH="1">
            <a:off x="3176557" y="3534382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flipH="1">
            <a:off x="4359082" y="3534382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flipH="1">
            <a:off x="5541606" y="3534382"/>
            <a:ext cx="1" cy="478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31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fordNLP">
  <a:themeElements>
    <a:clrScheme name="StanfordNLP">
      <a:dk1>
        <a:sysClr val="windowText" lastClr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fordNLPVerticalBarNoLogo">
  <a:themeElements>
    <a:clrScheme name="StanfordNLP">
      <a:dk1>
        <a:sysClr val="windowText" lastClr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fordNLPHorizontalBar">
  <a:themeElements>
    <a:clrScheme name="nate-stanford-nlp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fordNLPHoriontallBarNoLogo">
  <a:themeElements>
    <a:clrScheme name="nate-stanford-nlp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StanfordNLP2012</Template>
  <TotalTime>25189</TotalTime>
  <Words>2386</Words>
  <Application>Microsoft Office PowerPoint</Application>
  <PresentationFormat>On-screen Show (4:3)</PresentationFormat>
  <Paragraphs>715</Paragraphs>
  <Slides>67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MS PGothic</vt:lpstr>
      <vt:lpstr>Arial</vt:lpstr>
      <vt:lpstr>Calibri</vt:lpstr>
      <vt:lpstr>Cambria Math</vt:lpstr>
      <vt:lpstr>Century Gothic</vt:lpstr>
      <vt:lpstr>Consolas</vt:lpstr>
      <vt:lpstr>Gill Sans</vt:lpstr>
      <vt:lpstr>Lucida Sans</vt:lpstr>
      <vt:lpstr>Times</vt:lpstr>
      <vt:lpstr>StanfordNLP</vt:lpstr>
      <vt:lpstr>StanfordNLPVerticalBarNoLogo</vt:lpstr>
      <vt:lpstr>StanfordNLPHorizontalBar</vt:lpstr>
      <vt:lpstr>StanfordNLPHoriontallBarNoLogo</vt:lpstr>
      <vt:lpstr>Data Recombination for Neural Semantic Parsing</vt:lpstr>
      <vt:lpstr>Semantic Parsing</vt:lpstr>
      <vt:lpstr>Outline</vt:lpstr>
      <vt:lpstr>Outline</vt:lpstr>
      <vt:lpstr>Semantic Parsing</vt:lpstr>
      <vt:lpstr>Semantic Parsing</vt:lpstr>
      <vt:lpstr>Sequence-to-sequence Models</vt:lpstr>
      <vt:lpstr>Semantic Parsing</vt:lpstr>
      <vt:lpstr>Neural Semantic Parser</vt:lpstr>
      <vt:lpstr>Neural Semantic Parser</vt:lpstr>
      <vt:lpstr>Neural Semantic Parser</vt:lpstr>
      <vt:lpstr>Neural Semantic Parser</vt:lpstr>
      <vt:lpstr>Neural Semantic Parser</vt:lpstr>
      <vt:lpstr>Neural Semantic Parser</vt:lpstr>
      <vt:lpstr>Neural Semantic Parser</vt:lpstr>
      <vt:lpstr>Neural Semantic Parser</vt:lpstr>
      <vt:lpstr>Neural Semantic Parser</vt:lpstr>
      <vt:lpstr>Neural Semantic Parser</vt:lpstr>
      <vt:lpstr>Rare Entities</vt:lpstr>
      <vt:lpstr>Rare Entities</vt:lpstr>
      <vt:lpstr>Neural Semantic Parser</vt:lpstr>
      <vt:lpstr>Neural Semantic Parser</vt:lpstr>
      <vt:lpstr>Implementation Details</vt:lpstr>
      <vt:lpstr>Results (Take 1)</vt:lpstr>
      <vt:lpstr>Outline</vt:lpstr>
      <vt:lpstr>Structural Regularities</vt:lpstr>
      <vt:lpstr>Structural Regularities</vt:lpstr>
      <vt:lpstr>Recombinant Examples</vt:lpstr>
      <vt:lpstr>Recombinant Examples</vt:lpstr>
      <vt:lpstr>Recombinant Examples</vt:lpstr>
      <vt:lpstr>Recombinant Examples</vt:lpstr>
      <vt:lpstr>Recombinant Examples</vt:lpstr>
      <vt:lpstr>Recombinant Examples</vt:lpstr>
      <vt:lpstr>Recombinant Examples</vt:lpstr>
      <vt:lpstr>Data Recombination</vt:lpstr>
      <vt:lpstr>Data Recombination</vt:lpstr>
      <vt:lpstr>Training the Model</vt:lpstr>
      <vt:lpstr>Results (Take 2)</vt:lpstr>
      <vt:lpstr>Structural Regularities, Part 2</vt:lpstr>
      <vt:lpstr>Abstracting Whole Phrases</vt:lpstr>
      <vt:lpstr>Abstracting Whole Phrases</vt:lpstr>
      <vt:lpstr>Abstracting Whole Phrases</vt:lpstr>
      <vt:lpstr>Results (Take 3)</vt:lpstr>
      <vt:lpstr>Composition of Strategies</vt:lpstr>
      <vt:lpstr>Composition of Strategies</vt:lpstr>
      <vt:lpstr>Composition of Strategies</vt:lpstr>
      <vt:lpstr>Composition of Strategies</vt:lpstr>
      <vt:lpstr>Results (Take 4)</vt:lpstr>
      <vt:lpstr>What else can we do?</vt:lpstr>
      <vt:lpstr>Concatenation</vt:lpstr>
      <vt:lpstr>Concatenation</vt:lpstr>
      <vt:lpstr>Final Results</vt:lpstr>
      <vt:lpstr>Outline</vt:lpstr>
      <vt:lpstr>Data Recombination</vt:lpstr>
      <vt:lpstr>Data Recombination</vt:lpstr>
      <vt:lpstr>Data Augmentation</vt:lpstr>
      <vt:lpstr>Data Augmentation</vt:lpstr>
      <vt:lpstr>Data Augmentation</vt:lpstr>
      <vt:lpstr>Data Recombination</vt:lpstr>
      <vt:lpstr>Empirical Distribution</vt:lpstr>
      <vt:lpstr>Data Augmentation</vt:lpstr>
      <vt:lpstr>Data Recombination</vt:lpstr>
      <vt:lpstr>Thank you!</vt:lpstr>
      <vt:lpstr>Composition of Strategies</vt:lpstr>
      <vt:lpstr>An Artificial Experiment</vt:lpstr>
      <vt:lpstr>An Artificial Experiment</vt:lpstr>
      <vt:lpstr>An Artificial 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Interspersed Read-Write Recurrent Neural Networks</dc:title>
  <dc:creator>Robin Jia</dc:creator>
  <cp:lastModifiedBy>Robin Jia</cp:lastModifiedBy>
  <cp:revision>337</cp:revision>
  <dcterms:created xsi:type="dcterms:W3CDTF">2015-08-04T21:01:28Z</dcterms:created>
  <dcterms:modified xsi:type="dcterms:W3CDTF">2016-08-10T20:38:33Z</dcterms:modified>
</cp:coreProperties>
</file>